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81" r:id="rId4"/>
    <p:sldId id="282" r:id="rId5"/>
    <p:sldId id="266" r:id="rId6"/>
    <p:sldId id="259" r:id="rId7"/>
    <p:sldId id="286" r:id="rId8"/>
    <p:sldId id="284" r:id="rId9"/>
    <p:sldId id="267" r:id="rId10"/>
    <p:sldId id="271" r:id="rId11"/>
    <p:sldId id="268" r:id="rId12"/>
    <p:sldId id="275" r:id="rId13"/>
    <p:sldId id="278" r:id="rId14"/>
    <p:sldId id="274" r:id="rId15"/>
    <p:sldId id="258" r:id="rId16"/>
    <p:sldId id="260" r:id="rId17"/>
    <p:sldId id="261" r:id="rId18"/>
    <p:sldId id="262" r:id="rId19"/>
    <p:sldId id="264" r:id="rId20"/>
    <p:sldId id="289" r:id="rId21"/>
    <p:sldId id="288" r:id="rId22"/>
    <p:sldId id="290" r:id="rId23"/>
    <p:sldId id="292" r:id="rId24"/>
    <p:sldId id="287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CB38650-6577-425B-BA23-8B331BB2D44F}">
          <p14:sldIdLst>
            <p14:sldId id="256"/>
            <p14:sldId id="273"/>
            <p14:sldId id="281"/>
            <p14:sldId id="282"/>
            <p14:sldId id="266"/>
            <p14:sldId id="259"/>
            <p14:sldId id="286"/>
            <p14:sldId id="284"/>
            <p14:sldId id="267"/>
            <p14:sldId id="271"/>
            <p14:sldId id="268"/>
            <p14:sldId id="275"/>
            <p14:sldId id="278"/>
            <p14:sldId id="274"/>
            <p14:sldId id="258"/>
            <p14:sldId id="260"/>
            <p14:sldId id="261"/>
            <p14:sldId id="262"/>
            <p14:sldId id="264"/>
            <p14:sldId id="289"/>
            <p14:sldId id="288"/>
            <p14:sldId id="290"/>
            <p14:sldId id="292"/>
            <p14:sldId id="287"/>
            <p14:sldId id="27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709"/>
    <a:srgbClr val="178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 autoAdjust="0"/>
  </p:normalViewPr>
  <p:slideViewPr>
    <p:cSldViewPr snapToGrid="0">
      <p:cViewPr>
        <p:scale>
          <a:sx n="78" d="100"/>
          <a:sy n="78" d="100"/>
        </p:scale>
        <p:origin x="-84" y="-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54" y="50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8637" y="298580"/>
            <a:ext cx="8472163" cy="1175764"/>
          </a:xfrm>
        </p:spPr>
        <p:txBody>
          <a:bodyPr>
            <a:normAutofit fontScale="90000"/>
          </a:bodyPr>
          <a:lstStyle/>
          <a:p>
            <a:r>
              <a:rPr lang="ro-RO" sz="7200" dirty="0" smtClean="0">
                <a:latin typeface="Bodoni MT Black" panose="02070A03080606020203" pitchFamily="18" charset="0"/>
              </a:rPr>
              <a:t>PERSONAJUL ION</a:t>
            </a:r>
            <a:endParaRPr lang="ro-RO" sz="7200" dirty="0">
              <a:latin typeface="Bodoni MT Black" panose="02070A030806060202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8637" y="3853543"/>
            <a:ext cx="3335694" cy="2146041"/>
          </a:xfrm>
        </p:spPr>
        <p:txBody>
          <a:bodyPr>
            <a:normAutofit/>
          </a:bodyPr>
          <a:lstStyle/>
          <a:p>
            <a:r>
              <a:rPr lang="ro-RO" dirty="0" smtClean="0"/>
              <a:t>Proiect realizat de</a:t>
            </a:r>
            <a:r>
              <a:rPr lang="en-US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Buic</a:t>
            </a:r>
            <a:r>
              <a:rPr lang="ro-RO" dirty="0" smtClean="0"/>
              <a:t>ă Ioana-Alexandra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dirty="0" smtClean="0"/>
              <a:t>Costin Ștefan-Teodor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dirty="0" smtClean="0"/>
              <a:t>Ivan Remus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dirty="0" smtClean="0"/>
              <a:t>Ursachi Andrei</a:t>
            </a:r>
            <a:endParaRPr lang="ro-RO" dirty="0"/>
          </a:p>
        </p:txBody>
      </p:sp>
      <p:sp>
        <p:nvSpPr>
          <p:cNvPr id="4" name="Rectangle 3"/>
          <p:cNvSpPr/>
          <p:nvPr/>
        </p:nvSpPr>
        <p:spPr>
          <a:xfrm>
            <a:off x="7350013" y="1567650"/>
            <a:ext cx="41545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4400" dirty="0" smtClean="0">
                <a:latin typeface="Bodoni MT" panose="02070603080606020203" pitchFamily="18" charset="0"/>
              </a:rPr>
              <a:t>Din romanul </a:t>
            </a:r>
            <a:r>
              <a:rPr lang="ro-RO" sz="4400" u="sng" dirty="0" smtClean="0">
                <a:latin typeface="Bodoni MT" panose="02070603080606020203" pitchFamily="18" charset="0"/>
              </a:rPr>
              <a:t>Ion</a:t>
            </a:r>
            <a:endParaRPr lang="ro-RO" sz="4400" u="sng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8955" y="1228761"/>
            <a:ext cx="4282979" cy="237930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Ion provenea dintr-o familie țărănească</a:t>
            </a:r>
            <a:r>
              <a:rPr lang="ro-RO" sz="2000" dirty="0" smtClean="0"/>
              <a:t>, în care </a:t>
            </a:r>
            <a:r>
              <a:rPr lang="ro-RO" sz="2000" b="1" i="1" dirty="0" smtClean="0"/>
              <a:t>tatăl său</a:t>
            </a:r>
            <a:r>
              <a:rPr lang="ro-RO" sz="2000" dirty="0" smtClean="0"/>
              <a:t>, Alexandru Pop, poreclit </a:t>
            </a:r>
            <a:r>
              <a:rPr lang="ro-RO" sz="2000" i="1" dirty="0" smtClean="0"/>
              <a:t>“</a:t>
            </a:r>
            <a:r>
              <a:rPr lang="ro-RO" sz="2000" i="1" dirty="0" err="1" smtClean="0"/>
              <a:t>Glănetasu</a:t>
            </a:r>
            <a:r>
              <a:rPr lang="ro-RO" sz="2000" i="1" dirty="0" smtClean="0"/>
              <a:t>”</a:t>
            </a:r>
            <a:r>
              <a:rPr lang="ro-RO" sz="2000" dirty="0" smtClean="0"/>
              <a:t>, care era </a:t>
            </a:r>
            <a:r>
              <a:rPr lang="ro-RO" sz="2000" b="1" i="1" dirty="0" smtClean="0"/>
              <a:t>sărac și cântăreț la fluier</a:t>
            </a:r>
            <a:r>
              <a:rPr lang="ro-RO" sz="2000" i="1" dirty="0" smtClean="0"/>
              <a:t> </a:t>
            </a:r>
            <a:r>
              <a:rPr lang="ro-RO" sz="2000" dirty="0" smtClean="0"/>
              <a:t>și </a:t>
            </a:r>
            <a:r>
              <a:rPr lang="ro-RO" sz="2000" b="1" i="1" dirty="0" smtClean="0"/>
              <a:t>mama sa</a:t>
            </a:r>
            <a:r>
              <a:rPr lang="ro-RO" sz="2000" dirty="0" smtClean="0"/>
              <a:t>, Zenobia, care era</a:t>
            </a:r>
            <a:r>
              <a:rPr lang="ro-RO" sz="2000" b="1" dirty="0" smtClean="0"/>
              <a:t> </a:t>
            </a:r>
            <a:r>
              <a:rPr lang="ro-RO" sz="2000" b="1" i="1" dirty="0" smtClean="0"/>
              <a:t>harnică ca un bărbat și cu o zestre bună</a:t>
            </a:r>
            <a:r>
              <a:rPr lang="ro-RO" sz="2000" dirty="0" smtClean="0"/>
              <a:t>.</a:t>
            </a:r>
          </a:p>
          <a:p>
            <a:pPr marL="0" indent="0">
              <a:buNone/>
            </a:pPr>
            <a:endParaRPr lang="ro-RO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679511" y="249794"/>
            <a:ext cx="5523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Statutul</a:t>
            </a:r>
            <a:r>
              <a:rPr lang="en-US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4400" b="1" i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lui</a:t>
            </a:r>
            <a:r>
              <a:rPr lang="en-US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Ion</a:t>
            </a:r>
            <a:endParaRPr lang="en-US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233" y="0"/>
            <a:ext cx="4988768" cy="37415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5332" y="3951102"/>
            <a:ext cx="9750488" cy="331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ro-RO" sz="2000" b="1" i="1" dirty="0">
                <a:solidFill>
                  <a:srgbClr val="A53010">
                    <a:lumMod val="75000"/>
                  </a:srgbClr>
                </a:solidFill>
              </a:rPr>
              <a:t>Ion avea calități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el  fiind </a:t>
            </a: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harnic, isteț, priceput și săritor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dar avea și </a:t>
            </a:r>
            <a:r>
              <a:rPr lang="ro-RO" sz="2000" b="1" i="1" dirty="0">
                <a:solidFill>
                  <a:srgbClr val="A53010">
                    <a:lumMod val="75000"/>
                  </a:srgbClr>
                </a:solidFill>
              </a:rPr>
              <a:t>defecte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el fiind </a:t>
            </a: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lacom, viclean, impulsiv, impasibil la suferința Anei având un caracter violent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endParaRPr lang="ro-RO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ro-RO" sz="2000" b="1" i="1" dirty="0">
                <a:solidFill>
                  <a:srgbClr val="A53010">
                    <a:lumMod val="75000"/>
                  </a:srgbClr>
                </a:solidFill>
              </a:rPr>
              <a:t>Statutul moral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 lui Ion este unul </a:t>
            </a: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tipic pentru omul din popor care își dorește să trăiască mai bine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să-și schimbe statutul social, ajungând să folosească căsătoria ca pe un mod de a ajunge la averea lui Vasile Baciu.  </a:t>
            </a:r>
          </a:p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endParaRPr lang="ro-RO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spcBef>
                <a:spcPts val="1000"/>
              </a:spcBef>
              <a:buClr>
                <a:srgbClr val="A53010"/>
              </a:buClr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07" y="200710"/>
            <a:ext cx="6699378" cy="661401"/>
          </a:xfrm>
        </p:spPr>
        <p:txBody>
          <a:bodyPr>
            <a:noAutofit/>
          </a:bodyPr>
          <a:lstStyle/>
          <a:p>
            <a:pPr algn="ctr"/>
            <a:r>
              <a:rPr lang="en-US" b="1" i="1" dirty="0">
                <a:latin typeface="Georgia" panose="02040502050405020303" pitchFamily="18" charset="0"/>
              </a:rPr>
              <a:t> </a:t>
            </a:r>
            <a:r>
              <a:rPr lang="en-US" sz="4400" b="1" dirty="0" err="1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Conflictul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exterior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</a:br>
            <a:endParaRPr lang="en-US" b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837" y="1923848"/>
            <a:ext cx="5459249" cy="4570258"/>
          </a:xfrm>
        </p:spPr>
        <p:txBody>
          <a:bodyPr>
            <a:normAutofit/>
          </a:bodyPr>
          <a:lstStyle/>
          <a:p>
            <a:r>
              <a:rPr lang="ro-RO" sz="2000" dirty="0" smtClean="0"/>
              <a:t>Conflictul </a:t>
            </a:r>
            <a:r>
              <a:rPr lang="ro-RO" sz="2000" dirty="0"/>
              <a:t>dintre Vasile Baciu și Ion apare încă din primul capitol la horă</a:t>
            </a:r>
            <a:r>
              <a:rPr lang="ro-RO" sz="2000" dirty="0" smtClean="0"/>
              <a:t>,</a:t>
            </a:r>
            <a:r>
              <a:rPr lang="en-US" sz="2000" dirty="0" smtClean="0"/>
              <a:t> </a:t>
            </a:r>
            <a:r>
              <a:rPr lang="ro-RO" sz="2000" dirty="0" smtClean="0"/>
              <a:t>unde </a:t>
            </a:r>
            <a:r>
              <a:rPr lang="ro-RO" sz="2000" dirty="0"/>
              <a:t>Vasile află că fata sa</a:t>
            </a:r>
            <a:r>
              <a:rPr lang="ro-RO" sz="2000" dirty="0" smtClean="0"/>
              <a:t>,</a:t>
            </a:r>
            <a:r>
              <a:rPr lang="en-US" sz="2000" dirty="0" smtClean="0"/>
              <a:t> </a:t>
            </a:r>
            <a:r>
              <a:rPr lang="ro-RO" sz="2000" dirty="0" smtClean="0"/>
              <a:t>Ana,</a:t>
            </a:r>
            <a:r>
              <a:rPr lang="en-US" sz="2000" dirty="0" smtClean="0"/>
              <a:t> </a:t>
            </a:r>
            <a:r>
              <a:rPr lang="ro-RO" sz="2000" dirty="0" smtClean="0"/>
              <a:t>stă </a:t>
            </a:r>
            <a:r>
              <a:rPr lang="ro-RO" sz="2000" dirty="0"/>
              <a:t>cu Ion</a:t>
            </a:r>
            <a:r>
              <a:rPr lang="ro-RO" sz="2000" dirty="0" smtClean="0"/>
              <a:t>,</a:t>
            </a:r>
            <a:r>
              <a:rPr lang="en-US" sz="2000" dirty="0" smtClean="0"/>
              <a:t> </a:t>
            </a:r>
            <a:r>
              <a:rPr lang="ro-RO" sz="2000" dirty="0" smtClean="0"/>
              <a:t>pe </a:t>
            </a:r>
            <a:r>
              <a:rPr lang="ro-RO" sz="2000" dirty="0"/>
              <a:t>care acesta îl </a:t>
            </a:r>
            <a:r>
              <a:rPr lang="ro-RO" sz="2000" dirty="0" smtClean="0"/>
              <a:t>consideră </a:t>
            </a:r>
            <a:r>
              <a:rPr lang="ro-RO" sz="2000" dirty="0"/>
              <a:t>un om de nimic, un sărac, el nefiind de acord ca fata lui să se mărite cu acesta, și să primească </a:t>
            </a:r>
            <a:r>
              <a:rPr lang="ro-RO" sz="2000" dirty="0" smtClean="0"/>
              <a:t>păm</a:t>
            </a:r>
            <a:r>
              <a:rPr lang="ro-RO" sz="2000" dirty="0"/>
              <a:t>â</a:t>
            </a:r>
            <a:r>
              <a:rPr lang="ro-RO" sz="2000" dirty="0" smtClean="0"/>
              <a:t>nturile </a:t>
            </a:r>
            <a:r>
              <a:rPr lang="ro-RO" sz="2000" dirty="0"/>
              <a:t>sale, lui îi trebuia </a:t>
            </a:r>
            <a:r>
              <a:rPr lang="ro-RO" sz="2000" i="1" dirty="0"/>
              <a:t>"un ginere cumsecade, nu o fleandură"</a:t>
            </a:r>
            <a:r>
              <a:rPr lang="ro-RO" sz="2000" dirty="0"/>
              <a:t>,</a:t>
            </a:r>
            <a:r>
              <a:rPr lang="ro-RO" sz="2000" i="1" dirty="0"/>
              <a:t> </a:t>
            </a:r>
            <a:r>
              <a:rPr lang="ro-RO" sz="2000" dirty="0"/>
              <a:t>Baciu preferându-l pe George. </a:t>
            </a:r>
            <a:endParaRPr lang="ro-RO" sz="2000" dirty="0" smtClean="0"/>
          </a:p>
          <a:p>
            <a:r>
              <a:rPr lang="ro-RO" sz="2000" dirty="0" smtClean="0"/>
              <a:t>Dar  </a:t>
            </a:r>
            <a:r>
              <a:rPr lang="ro-RO" sz="2000" dirty="0"/>
              <a:t>Ana rămâne însărcinată cu Ion, și, constrâns de împrejurări, </a:t>
            </a:r>
            <a:r>
              <a:rPr lang="ro-RO" sz="2000" dirty="0" smtClean="0"/>
              <a:t>îi </a:t>
            </a:r>
            <a:r>
              <a:rPr lang="ro-RO" sz="2000" dirty="0"/>
              <a:t>promite lui Ion pământul și cele două case pentru a o lua de soție pe Ana. </a:t>
            </a:r>
          </a:p>
          <a:p>
            <a:endParaRPr lang="en-US" sz="2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205532" y="862111"/>
            <a:ext cx="45015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i="1" dirty="0" err="1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dintre</a:t>
            </a:r>
            <a:r>
              <a:rPr lang="en-US" sz="3000" i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 Ion </a:t>
            </a:r>
            <a:r>
              <a:rPr lang="en-US" sz="3000" i="1" dirty="0" err="1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și</a:t>
            </a:r>
            <a:r>
              <a:rPr lang="en-US" sz="3000" i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3000" i="1" dirty="0" err="1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Vasile</a:t>
            </a:r>
            <a:r>
              <a:rPr lang="en-US" sz="3000" i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3000" i="1" dirty="0" err="1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Baciu</a:t>
            </a:r>
            <a:endParaRPr lang="ro-RO" sz="3000" i="1" dirty="0">
              <a:solidFill>
                <a:schemeClr val="accent2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821" y="1996750"/>
            <a:ext cx="4316177" cy="3237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04" y="0"/>
            <a:ext cx="4326294" cy="2595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821" y="4268293"/>
            <a:ext cx="4316178" cy="25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341" y="2635684"/>
            <a:ext cx="3965516" cy="3719630"/>
          </a:xfrm>
        </p:spPr>
        <p:txBody>
          <a:bodyPr>
            <a:normAutofit/>
          </a:bodyPr>
          <a:lstStyle/>
          <a:p>
            <a:r>
              <a:rPr lang="ro-RO" sz="2000" dirty="0" smtClean="0"/>
              <a:t>Ion </a:t>
            </a:r>
            <a:r>
              <a:rPr lang="ro-RO" sz="2000" dirty="0"/>
              <a:t>încearcă să o seducă pe Ana pentru pământurile sale și cu toate că George era cel mai bogat flăcău din sat și era acceptat de tatăl Anei </a:t>
            </a:r>
            <a:r>
              <a:rPr lang="ro-RO" sz="2000" dirty="0" smtClean="0"/>
              <a:t>ca ginere, Ana </a:t>
            </a:r>
            <a:r>
              <a:rPr lang="ro-RO" sz="2000" dirty="0"/>
              <a:t>rămâne însărcinată cu </a:t>
            </a:r>
            <a:r>
              <a:rPr lang="ro-RO" sz="2000" dirty="0" smtClean="0"/>
              <a:t>Ion, urmând </a:t>
            </a:r>
            <a:r>
              <a:rPr lang="ro-RO" sz="2000" dirty="0"/>
              <a:t>să se căsătorească cu acesta, ceea ce îl întristează </a:t>
            </a:r>
            <a:r>
              <a:rPr lang="ro-RO" sz="2000" dirty="0" smtClean="0"/>
              <a:t>și îl </a:t>
            </a:r>
            <a:r>
              <a:rPr lang="ro-RO" sz="2000" dirty="0"/>
              <a:t>înfurie pe George. </a:t>
            </a:r>
            <a:endParaRPr lang="ro-RO" sz="2000" dirty="0" smtClean="0"/>
          </a:p>
          <a:p>
            <a:pPr marL="0" indent="0">
              <a:buNone/>
            </a:pPr>
            <a:endParaRPr lang="ro-RO" sz="2000" dirty="0"/>
          </a:p>
        </p:txBody>
      </p:sp>
      <p:sp>
        <p:nvSpPr>
          <p:cNvPr id="5" name="Rectangle 4"/>
          <p:cNvSpPr/>
          <p:nvPr/>
        </p:nvSpPr>
        <p:spPr>
          <a:xfrm>
            <a:off x="1964681" y="276327"/>
            <a:ext cx="5971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 err="1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Conflictul</a:t>
            </a:r>
            <a:r>
              <a:rPr lang="en-US" sz="4400" b="1" i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personal </a:t>
            </a:r>
            <a:endParaRPr lang="ro-RO" sz="4400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4857" y="1072790"/>
            <a:ext cx="34067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i="1" dirty="0" err="1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între</a:t>
            </a:r>
            <a:r>
              <a:rPr lang="en-US" sz="3000" i="1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 Ion </a:t>
            </a:r>
            <a:r>
              <a:rPr lang="en-US" sz="3000" i="1" dirty="0" err="1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și</a:t>
            </a:r>
            <a:r>
              <a:rPr lang="en-US" sz="3000" i="1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 George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1054" y="2016583"/>
            <a:ext cx="54397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Conflictul </a:t>
            </a:r>
            <a:r>
              <a:rPr lang="ro-RO" sz="22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lor </a:t>
            </a:r>
            <a:r>
              <a:rPr lang="ro-RO" sz="2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este mai întâi pentru Ana. </a:t>
            </a:r>
            <a:endParaRPr lang="ro-RO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678" y="4487234"/>
            <a:ext cx="5326322" cy="23707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78" y="1911595"/>
            <a:ext cx="5326322" cy="25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9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317" y="2016583"/>
            <a:ext cx="3965516" cy="4728095"/>
          </a:xfrm>
        </p:spPr>
        <p:txBody>
          <a:bodyPr>
            <a:normAutofit/>
          </a:bodyPr>
          <a:lstStyle/>
          <a:p>
            <a:pPr lvl="0">
              <a:buClr>
                <a:srgbClr val="A53010"/>
              </a:buClr>
            </a:pP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Din cauza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că Ion s-a căsătorit cu Ana,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George se căsătorește cu cea mai frumoasă fată din sat, Florica, care avea o zestre foarte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mică.</a:t>
            </a:r>
          </a:p>
          <a:p>
            <a:pPr lvl="0">
              <a:buClr>
                <a:srgbClr val="A53010"/>
              </a:buClr>
            </a:pP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Ion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iubind-o pe Florica, începe să îi ceară sfaturi lui George pentru a se apropia de Florica. </a:t>
            </a:r>
            <a:endParaRPr lang="ro-RO" sz="2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A53010"/>
              </a:buClr>
            </a:pP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Cu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ajutorul </a:t>
            </a:r>
            <a:r>
              <a:rPr lang="ro-RO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Savistei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George află despre adevărata intenție a lui Ion, omorându-l pe acesta.</a:t>
            </a:r>
          </a:p>
        </p:txBody>
      </p:sp>
      <p:sp>
        <p:nvSpPr>
          <p:cNvPr id="5" name="Rectangle 4"/>
          <p:cNvSpPr/>
          <p:nvPr/>
        </p:nvSpPr>
        <p:spPr>
          <a:xfrm>
            <a:off x="1964681" y="276327"/>
            <a:ext cx="5971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 err="1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Conflictul</a:t>
            </a:r>
            <a:r>
              <a:rPr lang="en-US" sz="4400" b="1" i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personal </a:t>
            </a:r>
            <a:endParaRPr lang="ro-RO" sz="4400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04857" y="1072790"/>
            <a:ext cx="34067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i="1" dirty="0" err="1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între</a:t>
            </a:r>
            <a:r>
              <a:rPr lang="en-US" sz="3000" i="1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 Ion </a:t>
            </a:r>
            <a:r>
              <a:rPr lang="en-US" sz="3000" i="1" dirty="0" err="1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și</a:t>
            </a:r>
            <a:r>
              <a:rPr lang="en-US" sz="3000" i="1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 George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5111" y="1480708"/>
            <a:ext cx="54397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Conflictul </a:t>
            </a:r>
            <a:r>
              <a:rPr lang="ro-RO" sz="22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următor este </a:t>
            </a:r>
            <a:r>
              <a:rPr lang="ro-RO" sz="2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pentru </a:t>
            </a:r>
            <a:r>
              <a:rPr lang="ro-RO" sz="22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Florica.</a:t>
            </a:r>
            <a:endParaRPr lang="ro-RO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49" y="4105939"/>
            <a:ext cx="5834751" cy="36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49" y="1937273"/>
            <a:ext cx="5834751" cy="24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971" y="232711"/>
            <a:ext cx="4485351" cy="2277224"/>
          </a:xfrm>
        </p:spPr>
        <p:txBody>
          <a:bodyPr>
            <a:noAutofit/>
          </a:bodyPr>
          <a:lstStyle/>
          <a:p>
            <a:pPr algn="ctr"/>
            <a:r>
              <a:rPr lang="ro-RO" sz="48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Conflictul </a:t>
            </a:r>
            <a:br>
              <a:rPr lang="ro-RO" sz="48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</a:br>
            <a:r>
              <a:rPr lang="ro-RO" sz="48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interior </a:t>
            </a:r>
            <a: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/>
            </a:r>
            <a:b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</a:br>
            <a:r>
              <a:rPr lang="ro-RO" sz="4000" i="1" dirty="0" smtClean="0">
                <a:solidFill>
                  <a:schemeClr val="accent3">
                    <a:lumMod val="75000"/>
                  </a:schemeClr>
                </a:solidFill>
                <a:latin typeface="Bernard MT Condensed" panose="02050806060905020404" pitchFamily="18" charset="0"/>
              </a:rPr>
              <a:t>al protagonistului</a:t>
            </a:r>
            <a:endParaRPr lang="ro-RO" sz="4400" i="1" dirty="0">
              <a:solidFill>
                <a:schemeClr val="accent3">
                  <a:lumMod val="75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6544" y="3218506"/>
            <a:ext cx="8966723" cy="3163633"/>
          </a:xfrm>
        </p:spPr>
        <p:txBody>
          <a:bodyPr>
            <a:normAutofit/>
          </a:bodyPr>
          <a:lstStyle/>
          <a:p>
            <a:r>
              <a:rPr lang="ro-RO" sz="2000" dirty="0" smtClean="0"/>
              <a:t>Conflictul interior care marchează destinul flăcăului este vizibil de la începutul romanului.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Iute și harnic ca mă-sa</a:t>
            </a:r>
            <a:r>
              <a:rPr lang="en-US" sz="2000" b="1" i="1" dirty="0" smtClean="0"/>
              <a:t>”</a:t>
            </a:r>
            <a:r>
              <a:rPr lang="ro-RO" sz="2000" dirty="0" smtClean="0"/>
              <a:t>, </a:t>
            </a:r>
            <a:r>
              <a:rPr lang="ro-RO" sz="2000" b="1" i="1" dirty="0" smtClean="0"/>
              <a:t>chipeș</a:t>
            </a:r>
            <a:r>
              <a:rPr lang="ro-RO" sz="2000" dirty="0" smtClean="0"/>
              <a:t>, </a:t>
            </a:r>
            <a:r>
              <a:rPr lang="ro-RO" sz="2000" b="1" i="1" dirty="0" smtClean="0"/>
              <a:t>voinic</a:t>
            </a:r>
            <a:r>
              <a:rPr lang="ro-RO" sz="2000" dirty="0" smtClean="0"/>
              <a:t>, dar </a:t>
            </a:r>
            <a:r>
              <a:rPr lang="ro-RO" sz="2000" b="1" i="1" dirty="0" smtClean="0"/>
              <a:t>sărac</a:t>
            </a:r>
            <a:r>
              <a:rPr lang="ro-RO" sz="2000" dirty="0" smtClean="0"/>
              <a:t>, Ion simte diferența dintre el și cei bogați ca Vasile Baciu, când acesta îi spune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fleandră</a:t>
            </a:r>
            <a:r>
              <a:rPr lang="en-US" sz="2000" b="1" i="1" dirty="0" smtClean="0"/>
              <a:t>”</a:t>
            </a:r>
            <a:r>
              <a:rPr lang="ro-RO" sz="2000" dirty="0" smtClean="0"/>
              <a:t>,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sărăntoc</a:t>
            </a:r>
            <a:r>
              <a:rPr lang="en-US" sz="2000" b="1" i="1" dirty="0" smtClean="0"/>
              <a:t>”</a:t>
            </a:r>
            <a:r>
              <a:rPr lang="ro-RO" sz="2000" dirty="0" smtClean="0"/>
              <a:t>,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hoț</a:t>
            </a:r>
            <a:r>
              <a:rPr lang="en-US" sz="2000" b="1" i="1" dirty="0" smtClean="0"/>
              <a:t>”</a:t>
            </a:r>
            <a:r>
              <a:rPr lang="ro-RO" sz="2000" dirty="0" smtClean="0"/>
              <a:t>, și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tâlhar</a:t>
            </a:r>
            <a:r>
              <a:rPr lang="en-US" sz="2000" b="1" i="1" dirty="0" smtClean="0"/>
              <a:t>”</a:t>
            </a:r>
            <a:r>
              <a:rPr lang="ro-RO" sz="2000" dirty="0" smtClean="0"/>
              <a:t>. El se simte biciuit, nu suportă jignirile adresate și acționează violent.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ro-RO" sz="2000" dirty="0" smtClean="0"/>
              <a:t>De la început Io ezită între două forțe</a:t>
            </a:r>
            <a:r>
              <a:rPr lang="en-US" sz="2000" dirty="0" smtClean="0"/>
              <a:t>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glasul pământului</a:t>
            </a:r>
            <a:r>
              <a:rPr lang="en-US" sz="2000" b="1" i="1" dirty="0" smtClean="0"/>
              <a:t>”</a:t>
            </a:r>
            <a:r>
              <a:rPr lang="ro-RO" sz="2000" b="1" i="1" dirty="0" smtClean="0"/>
              <a:t> </a:t>
            </a:r>
            <a:r>
              <a:rPr lang="ro-RO" sz="2000" dirty="0" smtClean="0"/>
              <a:t>și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glasul iubiri</a:t>
            </a:r>
            <a:r>
              <a:rPr lang="en-US" sz="2000" b="1" i="1" dirty="0" smtClean="0"/>
              <a:t>”</a:t>
            </a:r>
            <a:r>
              <a:rPr lang="ro-RO" sz="2000" dirty="0" smtClean="0"/>
              <a:t>, căzând victima acestor două patimi.</a:t>
            </a:r>
            <a:endParaRPr lang="ro-RO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322" y="0"/>
            <a:ext cx="6465677" cy="2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ine similar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437" y="-1603648"/>
            <a:ext cx="4142791" cy="41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212" y="3340359"/>
            <a:ext cx="2700788" cy="371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212" y="2249894"/>
            <a:ext cx="2700788" cy="2700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993" y="233269"/>
            <a:ext cx="7854962" cy="802432"/>
          </a:xfrm>
        </p:spPr>
        <p:txBody>
          <a:bodyPr>
            <a:noAutofit/>
          </a:bodyPr>
          <a:lstStyle/>
          <a:p>
            <a:pPr algn="ctr"/>
            <a:r>
              <a:rPr lang="en-US" sz="4400" b="1" i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Patima</a:t>
            </a:r>
            <a:r>
              <a:rPr lang="en-US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4400" b="1" i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pentru</a:t>
            </a:r>
            <a:r>
              <a:rPr lang="en-US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p</a:t>
            </a:r>
            <a:r>
              <a:rPr lang="ro-RO" sz="4400" b="1" i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ământ</a:t>
            </a:r>
            <a:endParaRPr lang="ro-RO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585" y="1203659"/>
            <a:ext cx="6191852" cy="5299779"/>
          </a:xfrm>
        </p:spPr>
        <p:txBody>
          <a:bodyPr>
            <a:normAutofit lnSpcReduction="10000"/>
          </a:bodyPr>
          <a:lstStyle/>
          <a:p>
            <a:r>
              <a:rPr lang="ro-RO" sz="2000" dirty="0" smtClean="0"/>
              <a:t>Această patimă îl macină pe Ion deoarece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pământul îi era mai drag ca ochii din cap</a:t>
            </a:r>
            <a:r>
              <a:rPr lang="en-US" sz="2000" b="1" i="1" dirty="0" smtClean="0"/>
              <a:t>”</a:t>
            </a:r>
            <a:r>
              <a:rPr lang="ro-RO" sz="2000" dirty="0" smtClean="0"/>
              <a:t> </a:t>
            </a:r>
            <a:r>
              <a:rPr lang="en-US" sz="2000" dirty="0" smtClean="0"/>
              <a:t>(</a:t>
            </a:r>
            <a:r>
              <a:rPr lang="ro-RO" sz="2000" dirty="0" smtClean="0"/>
              <a:t>caracterizare directă făcută de naratorul omniscient</a:t>
            </a:r>
            <a:r>
              <a:rPr lang="en-US" sz="2000" dirty="0" smtClean="0"/>
              <a:t>).</a:t>
            </a:r>
            <a:endParaRPr lang="ro-RO" sz="2000" dirty="0" smtClean="0"/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Este dominat de dorința de a fi respectat în sat</a:t>
            </a:r>
            <a:r>
              <a:rPr lang="ro-RO" sz="2000" dirty="0" smtClean="0"/>
              <a:t>, stăpânit de o </a:t>
            </a:r>
            <a:r>
              <a:rPr lang="ro-RO" sz="2000" b="1" dirty="0" smtClean="0"/>
              <a:t>voință înflăcărată</a:t>
            </a:r>
            <a:r>
              <a:rPr lang="ro-RO" sz="2000" dirty="0" smtClean="0"/>
              <a:t>, cu un temperament </a:t>
            </a:r>
            <a:r>
              <a:rPr lang="ro-RO" sz="2000" b="1" dirty="0" smtClean="0"/>
              <a:t>dominat de instincte primare, hotărât și perseverent</a:t>
            </a:r>
            <a:r>
              <a:rPr lang="ro-RO" sz="2000" dirty="0" smtClean="0"/>
              <a:t> în atingerea scopului, dar și </a:t>
            </a:r>
            <a:r>
              <a:rPr lang="ro-RO" sz="2000" b="1" dirty="0" smtClean="0"/>
              <a:t>viclean.</a:t>
            </a:r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Setea pentru pământ este trăsătura dominantă a personalității sale, </a:t>
            </a:r>
            <a:r>
              <a:rPr lang="ro-RO" sz="2000" dirty="0" smtClean="0"/>
              <a:t>făcând din el un personaj memorabil prin aceea că întreaga sa energie este canalizată spre atingerea scopului de a avea pământ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glasul pământului pătrundea năvalnic în sufletul flăcăului ca o chemare, copleșindu-l</a:t>
            </a:r>
            <a:r>
              <a:rPr lang="en-US" sz="2000" b="1" i="1" dirty="0" smtClean="0"/>
              <a:t>”</a:t>
            </a:r>
            <a:r>
              <a:rPr lang="ro-RO" sz="2000" dirty="0" smtClean="0"/>
              <a:t>.Altă dată, Ion exclamă</a:t>
            </a:r>
            <a:r>
              <a:rPr lang="en-US" sz="2000" dirty="0" smtClean="0"/>
              <a:t>: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cât pământ,</a:t>
            </a:r>
            <a:r>
              <a:rPr lang="en-US" sz="2000" b="1" i="1" dirty="0" smtClean="0"/>
              <a:t> </a:t>
            </a:r>
            <a:r>
              <a:rPr lang="ro-RO" sz="2000" b="1" i="1" dirty="0" smtClean="0"/>
              <a:t>Doamne</a:t>
            </a:r>
            <a:r>
              <a:rPr lang="en-US" sz="2000" b="1" i="1" dirty="0" smtClean="0"/>
              <a:t>”</a:t>
            </a:r>
            <a:r>
              <a:rPr lang="ro-RO" sz="2000" dirty="0" smtClean="0"/>
              <a:t>.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307871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85" y="0"/>
            <a:ext cx="3598507" cy="272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124" y="159980"/>
            <a:ext cx="8378891" cy="802432"/>
          </a:xfrm>
        </p:spPr>
        <p:txBody>
          <a:bodyPr>
            <a:noAutofit/>
          </a:bodyPr>
          <a:lstStyle/>
          <a:p>
            <a:pPr algn="ctr"/>
            <a: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Cum ajunge să obțină </a:t>
            </a:r>
            <a:r>
              <a:rPr lang="en-US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p</a:t>
            </a:r>
            <a: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ă</a:t>
            </a:r>
            <a:r>
              <a:rPr lang="en-US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m</a:t>
            </a:r>
            <a:r>
              <a:rPr lang="ro-RO" sz="4400" b="1" i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â</a:t>
            </a:r>
            <a:r>
              <a:rPr lang="en-US" sz="4400" b="1" i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ntul</a:t>
            </a:r>
            <a:r>
              <a:rPr lang="en-US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4400" b="1" i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dorit</a:t>
            </a:r>
            <a:endParaRPr lang="ro-RO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490" y="1880895"/>
            <a:ext cx="5542383" cy="2747090"/>
          </a:xfrm>
        </p:spPr>
        <p:txBody>
          <a:bodyPr>
            <a:normAutofit/>
          </a:bodyPr>
          <a:lstStyle/>
          <a:p>
            <a:r>
              <a:rPr lang="ro-RO" dirty="0" smtClean="0"/>
              <a:t>Ion se hotărăște să se căsătorească cu Ana.</a:t>
            </a:r>
          </a:p>
          <a:p>
            <a:r>
              <a:rPr lang="ro-RO" dirty="0" smtClean="0"/>
              <a:t>Vasile Baciu bănuiește intențiile tânărului și ca să-l oblige pe viitorul socru să accepte căsătoria, el o lasă însărcinată pe Ana.</a:t>
            </a:r>
          </a:p>
          <a:p>
            <a:r>
              <a:rPr lang="ro-RO" dirty="0" smtClean="0"/>
              <a:t>După nuntă </a:t>
            </a:r>
            <a:r>
              <a:rPr lang="en-US" dirty="0" smtClean="0"/>
              <a:t>,</a:t>
            </a:r>
            <a:r>
              <a:rPr lang="ro-RO" dirty="0" smtClean="0"/>
              <a:t>socrul nu vrea să-i dea decât o parte din pământul promis, dar după câteva luni de dispute violente </a:t>
            </a:r>
            <a:r>
              <a:rPr lang="en-US" dirty="0" err="1" smtClean="0"/>
              <a:t>acesta</a:t>
            </a:r>
            <a:r>
              <a:rPr lang="ro-RO" dirty="0" smtClean="0"/>
              <a:t> cedează, iar Ana aduce pe lume un copil.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69" y="4790896"/>
            <a:ext cx="3114812" cy="2067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83" y="2360158"/>
            <a:ext cx="3598507" cy="269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884" y="4698896"/>
            <a:ext cx="3598507" cy="2159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404" y="4785405"/>
            <a:ext cx="3454324" cy="20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3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90" y="193977"/>
            <a:ext cx="7156584" cy="1474237"/>
          </a:xfrm>
        </p:spPr>
        <p:txBody>
          <a:bodyPr>
            <a:noAutofit/>
          </a:bodyPr>
          <a:lstStyle/>
          <a:p>
            <a:pPr algn="ctr"/>
            <a: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Relația protagonistului cu pământul</a:t>
            </a:r>
            <a:endParaRPr lang="ro-RO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347" y="1799826"/>
            <a:ext cx="7025955" cy="3052092"/>
          </a:xfrm>
        </p:spPr>
        <p:txBody>
          <a:bodyPr>
            <a:normAutofit/>
          </a:bodyPr>
          <a:lstStyle/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Prima scenă semnificativă </a:t>
            </a:r>
            <a:r>
              <a:rPr lang="ro-RO" sz="2000" dirty="0" smtClean="0"/>
              <a:t>apare în capitolul </a:t>
            </a:r>
            <a:r>
              <a:rPr lang="en-US" sz="2000" dirty="0" smtClean="0"/>
              <a:t>al </a:t>
            </a:r>
            <a:r>
              <a:rPr lang="ro-RO" sz="2000" dirty="0" smtClean="0"/>
              <a:t>2</a:t>
            </a:r>
            <a:r>
              <a:rPr lang="en-US" sz="2000" dirty="0" smtClean="0"/>
              <a:t>-lea</a:t>
            </a:r>
            <a:r>
              <a:rPr lang="ro-RO" sz="2000" dirty="0" smtClean="0"/>
              <a:t> </a:t>
            </a:r>
            <a:r>
              <a:rPr lang="ro-RO" sz="2000" i="1" u="sng" dirty="0" smtClean="0"/>
              <a:t>Zvârcolirea</a:t>
            </a:r>
            <a:r>
              <a:rPr lang="ro-RO" sz="2000" dirty="0" smtClean="0"/>
              <a:t> și îl prezintă pe Ion contemplând câmpul. Aici pământul pare ca un stăpân, o divinitate mitologică.</a:t>
            </a:r>
            <a:r>
              <a:rPr lang="en-US" sz="2000" dirty="0" smtClean="0"/>
              <a:t> </a:t>
            </a:r>
            <a:r>
              <a:rPr lang="ro-RO" sz="2000" dirty="0" smtClean="0"/>
              <a:t>Ion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se simțea mic și slab ca un vierme pe care-l calci în picioare</a:t>
            </a:r>
            <a:r>
              <a:rPr lang="en-US" sz="2000" b="1" i="1" dirty="0" smtClean="0"/>
              <a:t>”</a:t>
            </a:r>
            <a:r>
              <a:rPr lang="ro-RO" sz="2000" dirty="0" smtClean="0"/>
              <a:t>.</a:t>
            </a:r>
            <a:endParaRPr lang="ro-RO" sz="2000" dirty="0"/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A doua scenă semnificativă</a:t>
            </a:r>
            <a:r>
              <a:rPr lang="en-US" sz="2000" b="1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/>
              <a:t>apare</a:t>
            </a:r>
            <a:r>
              <a:rPr lang="en-US" sz="2000" dirty="0" smtClean="0"/>
              <a:t> </a:t>
            </a:r>
            <a:r>
              <a:rPr lang="ro-RO" sz="2000" dirty="0" smtClean="0"/>
              <a:t>în capitolul </a:t>
            </a:r>
            <a:r>
              <a:rPr lang="en-US" sz="2000" dirty="0" smtClean="0"/>
              <a:t>al </a:t>
            </a:r>
            <a:r>
              <a:rPr lang="ro-RO" sz="2000" dirty="0" smtClean="0"/>
              <a:t>9</a:t>
            </a:r>
            <a:r>
              <a:rPr lang="en-US" sz="2000" dirty="0" smtClean="0"/>
              <a:t>-lea,</a:t>
            </a:r>
            <a:r>
              <a:rPr lang="ro-RO" sz="2000" dirty="0" smtClean="0"/>
              <a:t> </a:t>
            </a:r>
            <a:r>
              <a:rPr lang="ro-RO" sz="2000" i="1" u="sng" dirty="0" smtClean="0"/>
              <a:t>Sărutarea</a:t>
            </a:r>
            <a:r>
              <a:rPr lang="ro-RO" sz="2000" dirty="0" smtClean="0"/>
              <a:t>, unde Ion este posesorul pământului râvnit,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se vedea acum mare și puternic ca un uriaș din basme care a biruit  </a:t>
            </a:r>
            <a:r>
              <a:rPr lang="en-US" sz="2000" b="1" i="1" dirty="0"/>
              <a:t>[</a:t>
            </a:r>
            <a:r>
              <a:rPr lang="ro-RO" sz="2000" b="1" i="1" dirty="0" smtClean="0"/>
              <a:t>…</a:t>
            </a:r>
            <a:r>
              <a:rPr lang="en-US" sz="2000" b="1" i="1" dirty="0" smtClean="0"/>
              <a:t>]</a:t>
            </a:r>
            <a:endParaRPr lang="ro-RO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61" y="2305292"/>
            <a:ext cx="3943738" cy="2365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47" y="4684618"/>
            <a:ext cx="6752253" cy="21733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74231" y="4684618"/>
            <a:ext cx="39655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A53010"/>
              </a:buClr>
            </a:pP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 ceată de balauri îngrozitori</a:t>
            </a:r>
            <a:r>
              <a:rPr lang="en-US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merge pe câmp în straie de sărbătoare </a:t>
            </a:r>
            <a:r>
              <a:rPr lang="en-US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“</a:t>
            </a: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să le mângâie ca pe niște ibovnice credincioase</a:t>
            </a:r>
            <a:r>
              <a:rPr lang="en-US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702" y="0"/>
            <a:ext cx="3169298" cy="23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9264" y="494525"/>
            <a:ext cx="9209315" cy="5822300"/>
          </a:xfrm>
        </p:spPr>
        <p:txBody>
          <a:bodyPr>
            <a:normAutofit lnSpcReduction="10000"/>
          </a:bodyPr>
          <a:lstStyle/>
          <a:p>
            <a:r>
              <a:rPr lang="en-US" sz="2000" b="1" i="1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ro-RO" sz="2000" b="1" i="1" dirty="0" err="1" smtClean="0">
                <a:solidFill>
                  <a:schemeClr val="accent1">
                    <a:lumMod val="75000"/>
                  </a:schemeClr>
                </a:solidFill>
              </a:rPr>
              <a:t>ământul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sz="2000" dirty="0" smtClean="0"/>
              <a:t>înseamnă pentru </a:t>
            </a:r>
            <a:r>
              <a:rPr lang="ro-RO" sz="2000" b="1" i="1" dirty="0" smtClean="0"/>
              <a:t>Ion demnitate, obiect al muncii asupra căruia își exercită energia, hărnicia și priceperea</a:t>
            </a:r>
            <a:r>
              <a:rPr lang="en-US" sz="2000" b="1" i="1" dirty="0" smtClean="0"/>
              <a:t>.</a:t>
            </a:r>
          </a:p>
          <a:p>
            <a:r>
              <a:rPr lang="en-US" sz="2000" dirty="0" smtClean="0"/>
              <a:t>Dup</a:t>
            </a:r>
            <a:r>
              <a:rPr lang="ro-RO" sz="2000" dirty="0" smtClean="0"/>
              <a:t>ă ce o lasă însărcinată pe Ana, Ion discută cu tatăl acesteia despre problema zestrei. Atunci Ion este </a:t>
            </a:r>
            <a:r>
              <a:rPr lang="en-US" sz="2000" i="1" dirty="0" smtClean="0"/>
              <a:t>“</a:t>
            </a:r>
            <a:r>
              <a:rPr lang="ro-RO" sz="2000" i="1" dirty="0" smtClean="0"/>
              <a:t>semeț și cu nasul în vânt</a:t>
            </a:r>
            <a:r>
              <a:rPr lang="en-US" sz="2000" i="1" dirty="0" smtClean="0"/>
              <a:t>”</a:t>
            </a:r>
            <a:r>
              <a:rPr lang="ro-RO" sz="2000" dirty="0" smtClean="0"/>
              <a:t>, </a:t>
            </a:r>
            <a:r>
              <a:rPr lang="ro-RO" sz="2000" b="1" dirty="0" smtClean="0"/>
              <a:t>conștient că deține controlul asupra discuției </a:t>
            </a:r>
            <a:r>
              <a:rPr lang="ro-RO" sz="2000" dirty="0" smtClean="0"/>
              <a:t>și că-l poate sili pe Vasile Baciu să-i dea pământul râvnit. </a:t>
            </a:r>
          </a:p>
          <a:p>
            <a:endParaRPr lang="ro-RO" sz="2000" dirty="0" smtClean="0"/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Căsătoria cu Ana este </a:t>
            </a:r>
            <a:r>
              <a:rPr lang="en-US" sz="2000" b="1" i="1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sz="2000" b="1" i="1" dirty="0" err="1" smtClean="0">
                <a:solidFill>
                  <a:schemeClr val="accent1">
                    <a:lumMod val="75000"/>
                  </a:schemeClr>
                </a:solidFill>
              </a:rPr>
              <a:t>ar</a:t>
            </a:r>
            <a:r>
              <a:rPr lang="en-US" sz="2000" b="1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un contract 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social </a:t>
            </a:r>
            <a:r>
              <a:rPr lang="ro-RO" sz="2000" dirty="0" smtClean="0"/>
              <a:t>prin care </a:t>
            </a:r>
            <a:r>
              <a:rPr lang="ro-RO" sz="2000" b="1" i="1" dirty="0" smtClean="0"/>
              <a:t>Ion dobândește pământurile nevestei</a:t>
            </a:r>
            <a:r>
              <a:rPr lang="ro-RO" sz="2000" dirty="0" smtClean="0"/>
              <a:t>, iar </a:t>
            </a:r>
            <a:r>
              <a:rPr lang="ro-RO" sz="2000" b="1" i="1" dirty="0" smtClean="0"/>
              <a:t>aceasta devine o povară incomodă și jalnică.</a:t>
            </a:r>
          </a:p>
          <a:p>
            <a:r>
              <a:rPr lang="ro-RO" sz="2000" dirty="0" smtClean="0"/>
              <a:t>În capitolul 6, </a:t>
            </a:r>
            <a:r>
              <a:rPr lang="ro-RO" sz="2000" i="1" u="sng" dirty="0" smtClean="0"/>
              <a:t>Nunta</a:t>
            </a:r>
            <a:r>
              <a:rPr lang="ro-RO" sz="2000" i="1" dirty="0" smtClean="0"/>
              <a:t>, </a:t>
            </a:r>
            <a:r>
              <a:rPr lang="ro-RO" sz="2000" dirty="0" smtClean="0"/>
              <a:t>Ion se-</a:t>
            </a:r>
            <a:r>
              <a:rPr lang="ro-RO" sz="2000" dirty="0" err="1" smtClean="0"/>
              <a:t>ntreabă</a:t>
            </a:r>
            <a:r>
              <a:rPr lang="ro-RO" sz="2000" dirty="0" smtClean="0"/>
              <a:t>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ce-ar fi oare dacă aș lua pe Florica și am fugi amândoi în lume să scap de urâțenia asta</a:t>
            </a:r>
            <a:r>
              <a:rPr lang="en-US" sz="2000" b="1" i="1" dirty="0" smtClean="0"/>
              <a:t>”</a:t>
            </a:r>
            <a:r>
              <a:rPr lang="ro-RO" sz="2000" dirty="0" smtClean="0"/>
              <a:t>, </a:t>
            </a:r>
            <a:r>
              <a:rPr lang="en-US" sz="2000" dirty="0" err="1" smtClean="0"/>
              <a:t>dar</a:t>
            </a:r>
            <a:r>
              <a:rPr lang="ro-RO" sz="2000" dirty="0" smtClean="0"/>
              <a:t> în clipa următoare se gândește</a:t>
            </a:r>
            <a:r>
              <a:rPr lang="en-US" sz="2000" dirty="0" smtClean="0"/>
              <a:t>:</a:t>
            </a:r>
            <a:r>
              <a:rPr lang="ro-RO" sz="2000" dirty="0" smtClean="0"/>
              <a:t>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și să rămân tot calic, pentru o muiere…</a:t>
            </a:r>
            <a:r>
              <a:rPr lang="en-US" sz="2000" b="1" i="1" dirty="0" smtClean="0"/>
              <a:t>”</a:t>
            </a:r>
            <a:r>
              <a:rPr lang="en-US" sz="2000" dirty="0" smtClean="0"/>
              <a:t> </a:t>
            </a:r>
            <a:r>
              <a:rPr lang="ro-RO" sz="2000" dirty="0" smtClean="0"/>
              <a:t>.</a:t>
            </a:r>
          </a:p>
          <a:p>
            <a:endParaRPr lang="ro-RO" sz="2000" dirty="0" smtClean="0"/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În lupta pentru pământ Ion trece prin diverse stări</a:t>
            </a:r>
            <a:r>
              <a:rPr lang="en-US" sz="2000" b="1" i="1" dirty="0" smtClean="0">
                <a:solidFill>
                  <a:schemeClr val="accent1">
                    <a:lumMod val="75000"/>
                  </a:schemeClr>
                </a:solidFill>
              </a:rPr>
              <a:t>: de la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 brutalitate</a:t>
            </a:r>
            <a:r>
              <a:rPr lang="en-US" sz="2000" b="1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și violență, la prefăcătorie și încântare.</a:t>
            </a:r>
          </a:p>
        </p:txBody>
      </p:sp>
    </p:spTree>
    <p:extLst>
      <p:ext uri="{BB962C8B-B14F-4D97-AF65-F5344CB8AC3E}">
        <p14:creationId xmlns:p14="http://schemas.microsoft.com/office/powerpoint/2010/main" val="199334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4074" y="2024744"/>
            <a:ext cx="5141167" cy="4460630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Odat</a:t>
            </a:r>
            <a:r>
              <a:rPr lang="ro-RO" sz="2000" dirty="0" smtClean="0"/>
              <a:t>ă satisfăcută patima pentru pământ, celălalt glas ce mistuie sufletul protagonistului (iubirea pentru Florica) începe să-l controleze. </a:t>
            </a:r>
          </a:p>
          <a:p>
            <a:endParaRPr lang="ro-RO" sz="2000" dirty="0" smtClean="0"/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Această dorință duce la moartea eroului</a:t>
            </a:r>
            <a:r>
              <a:rPr lang="ro-RO" sz="2000" dirty="0" smtClean="0"/>
              <a:t>, fiind omorât în </a:t>
            </a:r>
            <a:r>
              <a:rPr lang="ro-RO" sz="2000" dirty="0"/>
              <a:t>curtea </a:t>
            </a:r>
            <a:r>
              <a:rPr lang="ro-RO" sz="2000" dirty="0" smtClean="0"/>
              <a:t>lui George.</a:t>
            </a:r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Astfel personajul este drastic pedepsit de autor </a:t>
            </a:r>
            <a:r>
              <a:rPr lang="ro-RO" sz="2000" dirty="0" smtClean="0"/>
              <a:t>deoarece este vinovat de viețile Anei și copilului lor, de tulburarea familiei </a:t>
            </a:r>
            <a:r>
              <a:rPr lang="ro-RO" sz="2000" dirty="0" err="1" smtClean="0"/>
              <a:t>Herdelea</a:t>
            </a:r>
            <a:r>
              <a:rPr lang="ro-RO" sz="2000" dirty="0"/>
              <a:t> </a:t>
            </a:r>
            <a:r>
              <a:rPr lang="ro-RO" sz="2000" dirty="0" smtClean="0"/>
              <a:t>și a unei întregi </a:t>
            </a:r>
            <a:r>
              <a:rPr lang="ro-RO" sz="2000" dirty="0" err="1" smtClean="0"/>
              <a:t>colectivitați</a:t>
            </a:r>
            <a:r>
              <a:rPr lang="ro-RO" sz="2000" dirty="0"/>
              <a:t>.</a:t>
            </a:r>
            <a:endParaRPr lang="ro-RO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1523374" y="520649"/>
            <a:ext cx="77046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i="1" dirty="0" err="1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Patima</a:t>
            </a:r>
            <a:r>
              <a:rPr lang="en-US" sz="4400" b="1" i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4400" b="1" i="1" dirty="0" err="1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pentru</a:t>
            </a:r>
            <a:r>
              <a:rPr lang="en-US" sz="4400" b="1" i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4400" b="1" i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iubire</a:t>
            </a:r>
            <a:endParaRPr lang="ro-RO" sz="4400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78" y="4568458"/>
            <a:ext cx="4841222" cy="3026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778" y="1810738"/>
            <a:ext cx="4841222" cy="2904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"/>
            <a:ext cx="3048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887" y="540135"/>
            <a:ext cx="5271520" cy="81454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Personajul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026" name="Picture 2" descr="C:\Users\Tudor\Desktop\roland-barthes-36995-1-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96" y="3281477"/>
            <a:ext cx="3719804" cy="35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77886" y="1816358"/>
            <a:ext cx="5271520" cy="3949959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1780A5"/>
                </a:solidFill>
              </a:rPr>
              <a:t>   </a:t>
            </a:r>
            <a:r>
              <a:rPr lang="en-US" sz="3200" b="1" dirty="0" err="1" smtClean="0">
                <a:solidFill>
                  <a:srgbClr val="1780A5"/>
                </a:solidFill>
              </a:rPr>
              <a:t>Defini</a:t>
            </a:r>
            <a:r>
              <a:rPr lang="ro-RO" sz="3200" b="1" dirty="0" smtClean="0">
                <a:solidFill>
                  <a:srgbClr val="1780A5"/>
                </a:solidFill>
              </a:rPr>
              <a:t>ție</a:t>
            </a:r>
            <a:r>
              <a:rPr lang="en-US" sz="3200" b="1" dirty="0" smtClean="0">
                <a:solidFill>
                  <a:srgbClr val="1780A5"/>
                </a:solidFill>
              </a:rPr>
              <a:t>:</a:t>
            </a:r>
          </a:p>
          <a:p>
            <a:pPr marL="0" indent="0" algn="ctr">
              <a:buNone/>
            </a:pPr>
            <a:r>
              <a:rPr lang="ro-RO" sz="2400" i="1" dirty="0" smtClean="0">
                <a:solidFill>
                  <a:srgbClr val="C99709"/>
                </a:solidFill>
              </a:rPr>
              <a:t>Personajul </a:t>
            </a:r>
            <a:r>
              <a:rPr lang="ro-RO" sz="2400" i="1" dirty="0">
                <a:solidFill>
                  <a:srgbClr val="C99709"/>
                </a:solidFill>
              </a:rPr>
              <a:t>este o instanță narativă alături de narator prin care autorul își exprimă gânduri</a:t>
            </a:r>
            <a:r>
              <a:rPr lang="ro-RO" sz="2400" i="1" dirty="0" smtClean="0">
                <a:solidFill>
                  <a:srgbClr val="C99709"/>
                </a:solidFill>
              </a:rPr>
              <a:t>,</a:t>
            </a:r>
            <a:r>
              <a:rPr lang="en-US" sz="2400" i="1" dirty="0" smtClean="0">
                <a:solidFill>
                  <a:srgbClr val="C99709"/>
                </a:solidFill>
              </a:rPr>
              <a:t> </a:t>
            </a:r>
            <a:r>
              <a:rPr lang="ro-RO" sz="2400" i="1" dirty="0" smtClean="0">
                <a:solidFill>
                  <a:srgbClr val="C99709"/>
                </a:solidFill>
              </a:rPr>
              <a:t>idei,</a:t>
            </a:r>
            <a:r>
              <a:rPr lang="en-US" sz="2400" i="1" dirty="0" smtClean="0">
                <a:solidFill>
                  <a:srgbClr val="C99709"/>
                </a:solidFill>
              </a:rPr>
              <a:t> </a:t>
            </a:r>
            <a:r>
              <a:rPr lang="ro-RO" sz="2400" i="1" dirty="0" smtClean="0">
                <a:solidFill>
                  <a:srgbClr val="C99709"/>
                </a:solidFill>
              </a:rPr>
              <a:t>sentimente,</a:t>
            </a:r>
            <a:r>
              <a:rPr lang="en-US" sz="2400" i="1" dirty="0" smtClean="0">
                <a:solidFill>
                  <a:srgbClr val="C99709"/>
                </a:solidFill>
              </a:rPr>
              <a:t> </a:t>
            </a:r>
            <a:r>
              <a:rPr lang="ro-RO" sz="2400" i="1" dirty="0" smtClean="0">
                <a:solidFill>
                  <a:srgbClr val="C99709"/>
                </a:solidFill>
              </a:rPr>
              <a:t>convingeri, etc. </a:t>
            </a:r>
            <a:endParaRPr lang="en-US" sz="2400" i="1" dirty="0" smtClean="0">
              <a:solidFill>
                <a:srgbClr val="C99709"/>
              </a:solidFill>
            </a:endParaRPr>
          </a:p>
          <a:p>
            <a:endParaRPr lang="ro-RO" sz="2000" dirty="0"/>
          </a:p>
          <a:p>
            <a:r>
              <a:rPr lang="ro-RO" sz="2000" dirty="0"/>
              <a:t> Este supranumit  </a:t>
            </a:r>
            <a:r>
              <a:rPr lang="ro-RO" sz="2000" b="1" i="1" dirty="0"/>
              <a:t>“ființă de </a:t>
            </a:r>
            <a:r>
              <a:rPr lang="ro-RO" sz="2000" b="1" i="1" dirty="0" smtClean="0"/>
              <a:t>hârtie</a:t>
            </a:r>
            <a:r>
              <a:rPr lang="ro-RO" sz="2000" b="1" i="1" dirty="0"/>
              <a:t>” </a:t>
            </a:r>
            <a:r>
              <a:rPr lang="ro-RO" sz="2000" dirty="0"/>
              <a:t>de naratologul Roland Barthes deoarece există doar în planul ficțiunii.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862" y="-1"/>
            <a:ext cx="3714138" cy="330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993" y="233269"/>
            <a:ext cx="7854962" cy="802432"/>
          </a:xfrm>
        </p:spPr>
        <p:txBody>
          <a:bodyPr>
            <a:noAutofit/>
          </a:bodyPr>
          <a:lstStyle/>
          <a:p>
            <a:pPr algn="ctr"/>
            <a:r>
              <a:rPr lang="en-US" sz="4400" b="1" i="1" dirty="0" err="1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Caracterizarea</a:t>
            </a:r>
            <a:r>
              <a:rPr lang="en-US" sz="4400" b="1" i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4400" b="1" i="1" dirty="0" err="1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directa</a:t>
            </a:r>
            <a:endParaRPr lang="ro-RO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584" y="1203659"/>
            <a:ext cx="9289615" cy="5299779"/>
          </a:xfrm>
        </p:spPr>
        <p:txBody>
          <a:bodyPr>
            <a:normAutofit lnSpcReduction="10000"/>
          </a:bodyPr>
          <a:lstStyle/>
          <a:p>
            <a:r>
              <a:rPr lang="ro-RO" sz="2000" dirty="0"/>
              <a:t>Caracterizarea </a:t>
            </a:r>
            <a:r>
              <a:rPr lang="ro-RO" sz="2000" dirty="0" smtClean="0"/>
              <a:t>directă făcută încă de început</a:t>
            </a:r>
            <a:r>
              <a:rPr lang="ro-RO" sz="2000" dirty="0"/>
              <a:t>, in scena horei </a:t>
            </a:r>
            <a:r>
              <a:rPr lang="ro-RO" sz="2000" b="1" i="1" dirty="0"/>
              <a:t>“Avea ceva straniu in privire, </a:t>
            </a:r>
            <a:r>
              <a:rPr lang="ro-RO" sz="2000" b="1" i="1" dirty="0" smtClean="0"/>
              <a:t>parcă </a:t>
            </a:r>
            <a:r>
              <a:rPr lang="ro-RO" sz="2000" b="1" i="1" dirty="0"/>
              <a:t>nedumerire </a:t>
            </a:r>
            <a:r>
              <a:rPr lang="ro-RO" sz="2000" b="1" i="1" dirty="0" smtClean="0"/>
              <a:t>și </a:t>
            </a:r>
            <a:r>
              <a:rPr lang="ro-RO" sz="2000" b="1" i="1" dirty="0"/>
              <a:t>un </a:t>
            </a:r>
            <a:r>
              <a:rPr lang="ro-RO" sz="2000" b="1" i="1" dirty="0" smtClean="0"/>
              <a:t>vicleșug </a:t>
            </a:r>
            <a:r>
              <a:rPr lang="ro-RO" sz="2000" b="1" i="1" dirty="0"/>
              <a:t>neprefacut”, </a:t>
            </a:r>
            <a:r>
              <a:rPr lang="ro-RO" sz="2000" dirty="0"/>
              <a:t>anticipandu-se astfel comportamentul ulterior. </a:t>
            </a:r>
            <a:endParaRPr lang="ro-RO" sz="2000" dirty="0" smtClean="0"/>
          </a:p>
          <a:p>
            <a:r>
              <a:rPr lang="ro-RO" sz="2000" dirty="0"/>
              <a:t>Ș</a:t>
            </a:r>
            <a:r>
              <a:rPr lang="ro-RO" sz="2000" dirty="0" smtClean="0"/>
              <a:t>tiind </a:t>
            </a:r>
            <a:r>
              <a:rPr lang="ro-RO" sz="2000" dirty="0"/>
              <a:t>totul despre el, naratorul </a:t>
            </a:r>
            <a:r>
              <a:rPr lang="ro-RO" sz="2000" dirty="0" smtClean="0"/>
              <a:t>îi subliniază calitațile </a:t>
            </a:r>
            <a:r>
              <a:rPr lang="ro-RO" sz="2000" b="1" i="1" dirty="0"/>
              <a:t>“Era iute si harnic, ca </a:t>
            </a:r>
            <a:r>
              <a:rPr lang="ro-RO" sz="2000" b="1" i="1" dirty="0" smtClean="0"/>
              <a:t>mă-sa</a:t>
            </a:r>
            <a:r>
              <a:rPr lang="ro-RO" sz="2000" b="1" i="1" dirty="0"/>
              <a:t>. Unde punea el </a:t>
            </a:r>
            <a:r>
              <a:rPr lang="ro-RO" sz="2000" b="1" i="1" dirty="0" smtClean="0"/>
              <a:t>mâna</a:t>
            </a:r>
            <a:r>
              <a:rPr lang="ro-RO" sz="2000" b="1" i="1" dirty="0"/>
              <a:t>, punea </a:t>
            </a:r>
            <a:r>
              <a:rPr lang="ro-RO" sz="2000" b="1" i="1" dirty="0" smtClean="0"/>
              <a:t>și </a:t>
            </a:r>
            <a:r>
              <a:rPr lang="ro-RO" sz="2000" b="1" i="1" dirty="0"/>
              <a:t>Dumnezeu </a:t>
            </a:r>
            <a:r>
              <a:rPr lang="ro-RO" sz="2000" b="1" i="1" dirty="0" smtClean="0"/>
              <a:t>mila, </a:t>
            </a:r>
            <a:r>
              <a:rPr lang="ro-RO" sz="2000" b="1" i="1" dirty="0"/>
              <a:t>iar </a:t>
            </a:r>
            <a:r>
              <a:rPr lang="ro-RO" sz="2000" b="1" i="1" dirty="0" smtClean="0"/>
              <a:t>pământul îi </a:t>
            </a:r>
            <a:r>
              <a:rPr lang="ro-RO" sz="2000" b="1" i="1" dirty="0"/>
              <a:t>era drag ca o </a:t>
            </a:r>
            <a:r>
              <a:rPr lang="ro-RO" sz="2000" b="1" i="1" dirty="0" smtClean="0"/>
              <a:t>ibovnică”. </a:t>
            </a:r>
            <a:r>
              <a:rPr lang="ro-RO" sz="2000" dirty="0" smtClean="0"/>
              <a:t> </a:t>
            </a:r>
            <a:r>
              <a:rPr lang="ro-RO" sz="2000" dirty="0"/>
              <a:t>Se mai </a:t>
            </a:r>
            <a:r>
              <a:rPr lang="ro-RO" sz="2000" dirty="0" smtClean="0"/>
              <a:t>precizează </a:t>
            </a:r>
            <a:r>
              <a:rPr lang="ro-RO" sz="2000" b="1" i="1" dirty="0"/>
              <a:t>“iubirea </a:t>
            </a:r>
            <a:r>
              <a:rPr lang="ro-RO" sz="2000" b="1" i="1" dirty="0" smtClean="0"/>
              <a:t>pământului </a:t>
            </a:r>
            <a:r>
              <a:rPr lang="ro-RO" sz="2000" b="1" i="1" dirty="0"/>
              <a:t>l-a </a:t>
            </a:r>
            <a:r>
              <a:rPr lang="ro-RO" sz="2000" b="1" i="1" dirty="0" smtClean="0"/>
              <a:t>stăpânit </a:t>
            </a:r>
            <a:r>
              <a:rPr lang="ro-RO" sz="2000" b="1" i="1" dirty="0"/>
              <a:t>de mic copil”. </a:t>
            </a:r>
            <a:endParaRPr lang="ro-RO" sz="2000" b="1" i="1" dirty="0" smtClean="0"/>
          </a:p>
          <a:p>
            <a:r>
              <a:rPr lang="ro-RO" sz="2000" dirty="0" smtClean="0"/>
              <a:t>Prin caracterizarea directă făcută de celelalte personaje reiese că</a:t>
            </a:r>
            <a:r>
              <a:rPr lang="en-US" sz="2000" dirty="0" smtClean="0"/>
              <a:t>: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ro-RO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entru </a:t>
            </a:r>
            <a:r>
              <a:rPr lang="ro-R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Vasile Baciu, Ion este “</a:t>
            </a:r>
            <a:r>
              <a:rPr lang="ro-RO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hoțul</a:t>
            </a:r>
            <a:r>
              <a:rPr lang="ro-R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”, “</a:t>
            </a:r>
            <a:r>
              <a:rPr lang="ro-RO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sărăntocul</a:t>
            </a:r>
            <a:r>
              <a:rPr lang="ro-R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 </a:t>
            </a:r>
            <a:r>
              <a:rPr lang="ro-RO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și “tâlharul</a:t>
            </a:r>
            <a:r>
              <a:rPr lang="ro-R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</a:t>
            </a:r>
            <a:r>
              <a:rPr lang="ro-RO" sz="2000" dirty="0"/>
              <a:t>, </a:t>
            </a:r>
            <a:r>
              <a:rPr lang="ro-RO" sz="2000" dirty="0">
                <a:solidFill>
                  <a:schemeClr val="accent1">
                    <a:lumMod val="75000"/>
                  </a:schemeClr>
                </a:solidFill>
              </a:rPr>
              <a:t>pentru Ana este “</a:t>
            </a: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</a:rPr>
              <a:t>Ionică, </a:t>
            </a:r>
            <a:r>
              <a:rPr lang="ro-RO" sz="2000" dirty="0">
                <a:solidFill>
                  <a:schemeClr val="accent1">
                    <a:lumMod val="75000"/>
                  </a:schemeClr>
                </a:solidFill>
              </a:rPr>
              <a:t>norocul </a:t>
            </a: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</a:rPr>
              <a:t>meu”</a:t>
            </a:r>
            <a:r>
              <a:rPr lang="ro-RO" sz="2000" dirty="0" smtClean="0"/>
              <a:t>,</a:t>
            </a:r>
            <a:r>
              <a:rPr lang="ro-RO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</a:rPr>
              <a:t>preotul Belciug îl numeste “stricat și-un baraus, ș-un om de nimic”, “un </a:t>
            </a:r>
            <a:r>
              <a:rPr lang="ro-RO" sz="2000" dirty="0">
                <a:solidFill>
                  <a:schemeClr val="accent2">
                    <a:lumMod val="75000"/>
                  </a:schemeClr>
                </a:solidFill>
              </a:rPr>
              <a:t>obraznic” ce trebuie sa </a:t>
            </a: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</a:rPr>
              <a:t>primească </a:t>
            </a:r>
            <a:r>
              <a:rPr lang="ro-RO" sz="2000" dirty="0">
                <a:solidFill>
                  <a:schemeClr val="accent2">
                    <a:lumMod val="75000"/>
                  </a:schemeClr>
                </a:solidFill>
              </a:rPr>
              <a:t>“o </a:t>
            </a: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</a:rPr>
              <a:t>lecție</a:t>
            </a:r>
            <a:r>
              <a:rPr lang="ro-RO" sz="2000" dirty="0">
                <a:solidFill>
                  <a:schemeClr val="accent2">
                    <a:lumMod val="75000"/>
                  </a:schemeClr>
                </a:solidFill>
              </a:rPr>
              <a:t>”, dar </a:t>
            </a: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</a:rPr>
              <a:t>după </a:t>
            </a:r>
            <a:r>
              <a:rPr lang="ro-RO" sz="2000" dirty="0">
                <a:solidFill>
                  <a:schemeClr val="accent2">
                    <a:lumMod val="75000"/>
                  </a:schemeClr>
                </a:solidFill>
              </a:rPr>
              <a:t>ce Ion </a:t>
            </a: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</a:rPr>
              <a:t>lasă pământurile </a:t>
            </a:r>
            <a:r>
              <a:rPr lang="ro-RO" sz="2000" dirty="0">
                <a:solidFill>
                  <a:schemeClr val="accent2">
                    <a:lumMod val="75000"/>
                  </a:schemeClr>
                </a:solidFill>
              </a:rPr>
              <a:t>bisericii, este numit “</a:t>
            </a: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</a:rPr>
              <a:t>mândru creștin”, </a:t>
            </a:r>
            <a:r>
              <a:rPr lang="ro-RO" sz="2000" dirty="0" smtClean="0">
                <a:solidFill>
                  <a:schemeClr val="accent2">
                    <a:lumMod val="50000"/>
                  </a:schemeClr>
                </a:solidFill>
              </a:rPr>
              <a:t>pentru </a:t>
            </a:r>
            <a:r>
              <a:rPr lang="ro-RO" sz="2000" dirty="0">
                <a:solidFill>
                  <a:schemeClr val="accent2">
                    <a:lumMod val="50000"/>
                  </a:schemeClr>
                </a:solidFill>
              </a:rPr>
              <a:t>Titu Herdelea este “o </a:t>
            </a:r>
            <a:r>
              <a:rPr lang="ro-RO" sz="2000" dirty="0" smtClean="0">
                <a:solidFill>
                  <a:schemeClr val="accent2">
                    <a:lumMod val="50000"/>
                  </a:schemeClr>
                </a:solidFill>
              </a:rPr>
              <a:t>canalie”</a:t>
            </a:r>
            <a:r>
              <a:rPr lang="ro-RO" sz="2000" dirty="0" smtClean="0">
                <a:solidFill>
                  <a:schemeClr val="accent1">
                    <a:lumMod val="50000"/>
                  </a:schemeClr>
                </a:solidFill>
              </a:rPr>
              <a:t>, iar mama lui Titu </a:t>
            </a:r>
            <a:r>
              <a:rPr lang="ro-RO" sz="2000" dirty="0">
                <a:solidFill>
                  <a:schemeClr val="accent1">
                    <a:lumMod val="50000"/>
                  </a:schemeClr>
                </a:solidFill>
              </a:rPr>
              <a:t>il crede “proclet si salhui”. </a:t>
            </a:r>
            <a:endParaRPr lang="ro-RO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Așadar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, se 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conturează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chipul unui 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bărbat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dur, violent, egoist 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și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furios pe 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toată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lumea 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fiindcă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nu are pamant.</a:t>
            </a:r>
          </a:p>
        </p:txBody>
      </p:sp>
    </p:spTree>
    <p:extLst>
      <p:ext uri="{BB962C8B-B14F-4D97-AF65-F5344CB8AC3E}">
        <p14:creationId xmlns:p14="http://schemas.microsoft.com/office/powerpoint/2010/main" val="209359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584" y="223935"/>
            <a:ext cx="9289615" cy="6279503"/>
          </a:xfrm>
        </p:spPr>
        <p:txBody>
          <a:bodyPr>
            <a:normAutofit fontScale="92500" lnSpcReduction="20000"/>
          </a:bodyPr>
          <a:lstStyle/>
          <a:p>
            <a:r>
              <a:rPr lang="ro-RO" sz="2000" dirty="0" smtClean="0"/>
              <a:t>Caracterizarea directa </a:t>
            </a:r>
            <a:r>
              <a:rPr lang="ro-RO" sz="2000" dirty="0" err="1" smtClean="0"/>
              <a:t>facuta</a:t>
            </a:r>
            <a:r>
              <a:rPr lang="ro-RO" sz="2000" dirty="0" smtClean="0"/>
              <a:t> de narator </a:t>
            </a:r>
            <a:r>
              <a:rPr lang="ro-RO" sz="2000" dirty="0" err="1" smtClean="0"/>
              <a:t>sugereaza</a:t>
            </a:r>
            <a:r>
              <a:rPr lang="ro-RO" sz="2000" dirty="0" smtClean="0"/>
              <a:t> prezentarea personajului Ion, la </a:t>
            </a:r>
            <a:r>
              <a:rPr lang="ro-RO" sz="2000" dirty="0" err="1" smtClean="0"/>
              <a:t>inceput</a:t>
            </a:r>
            <a:r>
              <a:rPr lang="ro-RO" sz="2000" dirty="0" smtClean="0"/>
              <a:t>, in scena horei “Avea ceva straniu in privire, parca nedumerire si un </a:t>
            </a:r>
            <a:r>
              <a:rPr lang="ro-RO" sz="2000" dirty="0" err="1" smtClean="0"/>
              <a:t>viclesug</a:t>
            </a:r>
            <a:r>
              <a:rPr lang="ro-RO" sz="2000" dirty="0" smtClean="0"/>
              <a:t> </a:t>
            </a:r>
            <a:r>
              <a:rPr lang="ro-RO" sz="2000" dirty="0" err="1" smtClean="0"/>
              <a:t>neprefacut</a:t>
            </a:r>
            <a:r>
              <a:rPr lang="ro-RO" sz="2000" dirty="0" smtClean="0"/>
              <a:t>”, </a:t>
            </a:r>
            <a:r>
              <a:rPr lang="ro-RO" sz="2000" dirty="0" err="1" smtClean="0"/>
              <a:t>anticipandu</a:t>
            </a:r>
            <a:r>
              <a:rPr lang="ro-RO" sz="2000" dirty="0" smtClean="0"/>
              <a:t>-se astfel comportamentul ulterior. </a:t>
            </a:r>
          </a:p>
          <a:p>
            <a:r>
              <a:rPr lang="ro-RO" sz="2000" dirty="0" smtClean="0"/>
              <a:t>Știind totul despre el, naratorul ii </a:t>
            </a:r>
            <a:r>
              <a:rPr lang="ro-RO" sz="2000" dirty="0" err="1" smtClean="0"/>
              <a:t>subliniaza</a:t>
            </a:r>
            <a:r>
              <a:rPr lang="ro-RO" sz="2000" dirty="0" smtClean="0"/>
              <a:t> </a:t>
            </a:r>
            <a:r>
              <a:rPr lang="ro-RO" sz="2000" dirty="0" err="1" smtClean="0"/>
              <a:t>calitatile</a:t>
            </a:r>
            <a:r>
              <a:rPr lang="ro-RO" sz="2000" dirty="0" smtClean="0"/>
              <a:t> “Era iute si harnic, ca </a:t>
            </a:r>
            <a:r>
              <a:rPr lang="ro-RO" sz="2000" dirty="0" err="1" smtClean="0"/>
              <a:t>ma</a:t>
            </a:r>
            <a:r>
              <a:rPr lang="ro-RO" sz="2000" dirty="0" smtClean="0"/>
              <a:t>-sa. Unde punea el mana, punea si Dumnezeu mila, iar </a:t>
            </a:r>
            <a:r>
              <a:rPr lang="ro-RO" sz="2000" dirty="0" err="1" smtClean="0"/>
              <a:t>pamantul</a:t>
            </a:r>
            <a:r>
              <a:rPr lang="ro-RO" sz="2000" dirty="0" smtClean="0"/>
              <a:t> ii era drag ca o ibovnica”.  Se mai </a:t>
            </a:r>
            <a:r>
              <a:rPr lang="ro-RO" sz="2000" dirty="0" err="1" smtClean="0"/>
              <a:t>precizeaza</a:t>
            </a:r>
            <a:r>
              <a:rPr lang="ro-RO" sz="2000" dirty="0" smtClean="0"/>
              <a:t> “iubirea </a:t>
            </a:r>
            <a:r>
              <a:rPr lang="ro-RO" sz="2000" dirty="0" err="1" smtClean="0"/>
              <a:t>pamantului</a:t>
            </a:r>
            <a:r>
              <a:rPr lang="ro-RO" sz="2000" dirty="0" smtClean="0"/>
              <a:t> l-a </a:t>
            </a:r>
            <a:r>
              <a:rPr lang="ro-RO" sz="2000" dirty="0" err="1" smtClean="0"/>
              <a:t>stapanit</a:t>
            </a:r>
            <a:r>
              <a:rPr lang="ro-RO" sz="2000" dirty="0" smtClean="0"/>
              <a:t> de mic copil”.  </a:t>
            </a:r>
            <a:r>
              <a:rPr lang="ro-RO" sz="2000" dirty="0" err="1" smtClean="0"/>
              <a:t>Comparatia</a:t>
            </a:r>
            <a:r>
              <a:rPr lang="ro-RO" sz="2000" dirty="0" smtClean="0"/>
              <a:t> este sugestiva in sublinierea sentimentului de dragoste pentru </a:t>
            </a:r>
            <a:r>
              <a:rPr lang="ro-RO" sz="2000" dirty="0" err="1" smtClean="0"/>
              <a:t>pamantul</a:t>
            </a:r>
            <a:r>
              <a:rPr lang="ro-RO" sz="2000" dirty="0" smtClean="0"/>
              <a:t> ce i-ar fi adus o </a:t>
            </a:r>
            <a:r>
              <a:rPr lang="ro-RO" sz="2000" dirty="0" err="1" smtClean="0"/>
              <a:t>pozitie</a:t>
            </a:r>
            <a:r>
              <a:rPr lang="ro-RO" sz="2000" dirty="0" smtClean="0"/>
              <a:t> onorabila in ierarhia sociala si respectul </a:t>
            </a:r>
            <a:r>
              <a:rPr lang="ro-RO" sz="2000" dirty="0" err="1" smtClean="0"/>
              <a:t>satenilor</a:t>
            </a:r>
            <a:r>
              <a:rPr lang="ro-RO" sz="2000" dirty="0" smtClean="0"/>
              <a:t> </a:t>
            </a:r>
            <a:r>
              <a:rPr lang="ro-RO" sz="2000" dirty="0" err="1" smtClean="0"/>
              <a:t>intr-o</a:t>
            </a:r>
            <a:r>
              <a:rPr lang="ro-RO" sz="2000" dirty="0" smtClean="0"/>
              <a:t> comunitate rurala in care el considera averea, o mare cinste. Compararea </a:t>
            </a:r>
            <a:r>
              <a:rPr lang="ro-RO" sz="2000" dirty="0" err="1" smtClean="0"/>
              <a:t>pamantului</a:t>
            </a:r>
            <a:r>
              <a:rPr lang="ro-RO" sz="2000" dirty="0" smtClean="0"/>
              <a:t> cu mama, femeia ce joaca rol </a:t>
            </a:r>
            <a:r>
              <a:rPr lang="ro-RO" sz="2000" dirty="0" err="1" smtClean="0"/>
              <a:t>esential</a:t>
            </a:r>
            <a:r>
              <a:rPr lang="ro-RO" sz="2000" dirty="0" smtClean="0"/>
              <a:t> in </a:t>
            </a:r>
            <a:r>
              <a:rPr lang="ro-RO" sz="2000" dirty="0" err="1" smtClean="0"/>
              <a:t>viata</a:t>
            </a:r>
            <a:r>
              <a:rPr lang="ro-RO" sz="2000" dirty="0" smtClean="0"/>
              <a:t> </a:t>
            </a:r>
            <a:r>
              <a:rPr lang="ro-RO" sz="2000" dirty="0" err="1" smtClean="0"/>
              <a:t>fiecarui</a:t>
            </a:r>
            <a:r>
              <a:rPr lang="ro-RO" sz="2000" dirty="0" smtClean="0"/>
              <a:t> </a:t>
            </a:r>
            <a:r>
              <a:rPr lang="ro-RO" sz="2000" dirty="0" err="1" smtClean="0"/>
              <a:t>barbat</a:t>
            </a:r>
            <a:r>
              <a:rPr lang="ro-RO" sz="2000" dirty="0" smtClean="0"/>
              <a:t>, astfel pentru el, </a:t>
            </a:r>
            <a:r>
              <a:rPr lang="ro-RO" sz="2000" dirty="0" err="1" smtClean="0"/>
              <a:t>pamantul</a:t>
            </a:r>
            <a:r>
              <a:rPr lang="ro-RO" sz="2000" dirty="0" smtClean="0"/>
              <a:t> i-ar aduce un sentiment de ocrotire si </a:t>
            </a:r>
            <a:r>
              <a:rPr lang="ro-RO" sz="2000" dirty="0" err="1" smtClean="0"/>
              <a:t>siguranta</a:t>
            </a:r>
            <a:r>
              <a:rPr lang="ro-RO" sz="2000" dirty="0" smtClean="0"/>
              <a:t>.</a:t>
            </a:r>
          </a:p>
          <a:p>
            <a:r>
              <a:rPr lang="ro-RO" sz="2000" dirty="0" smtClean="0"/>
              <a:t>Caracterizarea directa de alte personaje </a:t>
            </a:r>
            <a:r>
              <a:rPr lang="ro-RO" sz="2000" dirty="0" err="1" smtClean="0"/>
              <a:t>demonstreaza</a:t>
            </a:r>
            <a:r>
              <a:rPr lang="ro-RO" sz="2000" dirty="0" smtClean="0"/>
              <a:t> ca este firesc ca personajul sa fie </a:t>
            </a:r>
            <a:r>
              <a:rPr lang="ro-RO" sz="2000" dirty="0" err="1" smtClean="0"/>
              <a:t>vazut</a:t>
            </a:r>
            <a:r>
              <a:rPr lang="ro-RO" sz="2000" dirty="0" smtClean="0"/>
              <a:t> in mod diferit de </a:t>
            </a:r>
            <a:r>
              <a:rPr lang="ro-RO" sz="2000" dirty="0" err="1" smtClean="0"/>
              <a:t>catre</a:t>
            </a:r>
            <a:r>
              <a:rPr lang="ro-RO" sz="2000" dirty="0" smtClean="0"/>
              <a:t> acestea, fiecare apreciere sau </a:t>
            </a:r>
            <a:r>
              <a:rPr lang="ro-RO" sz="2000" dirty="0" err="1" smtClean="0"/>
              <a:t>sanctionare</a:t>
            </a:r>
            <a:r>
              <a:rPr lang="ro-RO" sz="2000" dirty="0" smtClean="0"/>
              <a:t>, </a:t>
            </a:r>
            <a:r>
              <a:rPr lang="ro-RO" sz="2000" dirty="0" err="1" smtClean="0"/>
              <a:t>ducand</a:t>
            </a:r>
            <a:r>
              <a:rPr lang="ro-RO" sz="2000" dirty="0" smtClean="0"/>
              <a:t> la </a:t>
            </a:r>
            <a:r>
              <a:rPr lang="ro-RO" sz="2000" dirty="0" err="1" smtClean="0"/>
              <a:t>intregirea</a:t>
            </a:r>
            <a:r>
              <a:rPr lang="ro-RO" sz="2000" dirty="0" smtClean="0"/>
              <a:t> chipului celui care se afirma si ca personaj </a:t>
            </a:r>
            <a:r>
              <a:rPr lang="ro-RO" sz="2000" dirty="0" err="1" smtClean="0"/>
              <a:t>exponential</a:t>
            </a:r>
            <a:r>
              <a:rPr lang="ro-RO" sz="2000" dirty="0" smtClean="0"/>
              <a:t>, diferit de </a:t>
            </a:r>
            <a:r>
              <a:rPr lang="ro-RO" sz="2000" dirty="0" err="1" smtClean="0"/>
              <a:t>toti</a:t>
            </a:r>
            <a:r>
              <a:rPr lang="ro-RO" sz="2000" dirty="0" smtClean="0"/>
              <a:t> </a:t>
            </a:r>
            <a:r>
              <a:rPr lang="ro-RO" sz="2000" dirty="0" err="1" smtClean="0"/>
              <a:t>ceilalti</a:t>
            </a:r>
            <a:r>
              <a:rPr lang="ro-RO" sz="2000" dirty="0" smtClean="0"/>
              <a:t> </a:t>
            </a:r>
            <a:r>
              <a:rPr lang="ro-RO" sz="2000" dirty="0" err="1" smtClean="0"/>
              <a:t>tarani</a:t>
            </a:r>
            <a:r>
              <a:rPr lang="ro-RO" sz="2000" dirty="0" smtClean="0"/>
              <a:t> din literatura romana. Pentru Vasile Baciu, Ion este “hotul”, “</a:t>
            </a:r>
            <a:r>
              <a:rPr lang="ro-RO" sz="2000" dirty="0" err="1" smtClean="0"/>
              <a:t>sarantocul</a:t>
            </a:r>
            <a:r>
              <a:rPr lang="ro-RO" sz="2000" dirty="0" smtClean="0"/>
              <a:t>” si “</a:t>
            </a:r>
            <a:r>
              <a:rPr lang="ro-RO" sz="2000" dirty="0" err="1" smtClean="0"/>
              <a:t>talharul</a:t>
            </a:r>
            <a:r>
              <a:rPr lang="ro-RO" sz="2000" dirty="0" smtClean="0"/>
              <a:t>”, pentru Ana este “Ionica, norocul meu”. Preotul Belciug </a:t>
            </a:r>
            <a:r>
              <a:rPr lang="ro-RO" sz="2000" dirty="0" err="1" smtClean="0"/>
              <a:t>il</a:t>
            </a:r>
            <a:r>
              <a:rPr lang="ro-RO" sz="2000" dirty="0" smtClean="0"/>
              <a:t> </a:t>
            </a:r>
            <a:r>
              <a:rPr lang="ro-RO" sz="2000" dirty="0" err="1" smtClean="0"/>
              <a:t>numeste</a:t>
            </a:r>
            <a:r>
              <a:rPr lang="ro-RO" sz="2000" dirty="0" smtClean="0"/>
              <a:t> “stricat si-un </a:t>
            </a:r>
            <a:r>
              <a:rPr lang="ro-RO" sz="2000" dirty="0" err="1" smtClean="0"/>
              <a:t>baraus</a:t>
            </a:r>
            <a:r>
              <a:rPr lang="ro-RO" sz="2000" dirty="0" smtClean="0"/>
              <a:t>, s-un om de nimic”, “un obraznic” ce trebuie sa </a:t>
            </a:r>
            <a:r>
              <a:rPr lang="ro-RO" sz="2000" dirty="0" err="1" smtClean="0"/>
              <a:t>primeasca</a:t>
            </a:r>
            <a:r>
              <a:rPr lang="ro-RO" sz="2000" dirty="0" smtClean="0"/>
              <a:t> “o </a:t>
            </a:r>
            <a:r>
              <a:rPr lang="ro-RO" sz="2000" dirty="0" err="1" smtClean="0"/>
              <a:t>lectie</a:t>
            </a:r>
            <a:r>
              <a:rPr lang="ro-RO" sz="2000" dirty="0" smtClean="0"/>
              <a:t>”, dar </a:t>
            </a:r>
            <a:r>
              <a:rPr lang="ro-RO" sz="2000" dirty="0" err="1" smtClean="0"/>
              <a:t>dupa</a:t>
            </a:r>
            <a:r>
              <a:rPr lang="ro-RO" sz="2000" dirty="0" smtClean="0"/>
              <a:t> ce Ion </a:t>
            </a:r>
            <a:r>
              <a:rPr lang="ro-RO" sz="2000" dirty="0" err="1" smtClean="0"/>
              <a:t>lasa</a:t>
            </a:r>
            <a:r>
              <a:rPr lang="ro-RO" sz="2000" dirty="0" smtClean="0"/>
              <a:t> </a:t>
            </a:r>
            <a:r>
              <a:rPr lang="ro-RO" sz="2000" dirty="0" err="1" smtClean="0"/>
              <a:t>pamanturile</a:t>
            </a:r>
            <a:r>
              <a:rPr lang="ro-RO" sz="2000" dirty="0" smtClean="0"/>
              <a:t> bisericii, este numit “</a:t>
            </a:r>
            <a:r>
              <a:rPr lang="ro-RO" sz="2000" dirty="0" err="1" smtClean="0"/>
              <a:t>mandru</a:t>
            </a:r>
            <a:r>
              <a:rPr lang="ro-RO" sz="2000" dirty="0" smtClean="0"/>
              <a:t> </a:t>
            </a:r>
            <a:r>
              <a:rPr lang="ro-RO" sz="2000" dirty="0" err="1" smtClean="0"/>
              <a:t>crestin</a:t>
            </a:r>
            <a:r>
              <a:rPr lang="ro-RO" sz="2000" dirty="0" smtClean="0"/>
              <a:t>”. Lipsa de respect ii aduce adjectivul “</a:t>
            </a:r>
            <a:r>
              <a:rPr lang="ro-RO" sz="2000" dirty="0" err="1" smtClean="0"/>
              <a:t>becisnic”.Pentru</a:t>
            </a:r>
            <a:r>
              <a:rPr lang="ro-RO" sz="2000" dirty="0" smtClean="0"/>
              <a:t> Titu </a:t>
            </a:r>
            <a:r>
              <a:rPr lang="ro-RO" sz="2000" dirty="0" err="1" smtClean="0"/>
              <a:t>Herdelea</a:t>
            </a:r>
            <a:r>
              <a:rPr lang="ro-RO" sz="2000" dirty="0" smtClean="0"/>
              <a:t> este “o canalie”. Pana si mama sa </a:t>
            </a:r>
            <a:r>
              <a:rPr lang="ro-RO" sz="2000" dirty="0" err="1" smtClean="0"/>
              <a:t>il</a:t>
            </a:r>
            <a:r>
              <a:rPr lang="ro-RO" sz="2000" dirty="0" smtClean="0"/>
              <a:t> crede “proclet si </a:t>
            </a:r>
            <a:r>
              <a:rPr lang="ro-RO" sz="2000" dirty="0" err="1" smtClean="0"/>
              <a:t>salhui</a:t>
            </a:r>
            <a:r>
              <a:rPr lang="ro-RO" sz="2000" dirty="0" smtClean="0"/>
              <a:t>”. </a:t>
            </a:r>
            <a:r>
              <a:rPr lang="ro-RO" sz="2000" dirty="0" err="1" smtClean="0"/>
              <a:t>Asadar</a:t>
            </a:r>
            <a:r>
              <a:rPr lang="ro-RO" sz="2000" dirty="0" smtClean="0"/>
              <a:t>, se </a:t>
            </a:r>
            <a:r>
              <a:rPr lang="ro-RO" sz="2000" dirty="0" err="1" smtClean="0"/>
              <a:t>contureaza</a:t>
            </a:r>
            <a:r>
              <a:rPr lang="ro-RO" sz="2000" dirty="0" smtClean="0"/>
              <a:t> chipul unui </a:t>
            </a:r>
            <a:r>
              <a:rPr lang="ro-RO" sz="2000" dirty="0" err="1" smtClean="0"/>
              <a:t>barbat</a:t>
            </a:r>
            <a:r>
              <a:rPr lang="ro-RO" sz="2000" dirty="0" smtClean="0"/>
              <a:t> dur, violent, egoist si furios pe toata lumea </a:t>
            </a:r>
            <a:r>
              <a:rPr lang="ro-RO" sz="2000" dirty="0" err="1" smtClean="0"/>
              <a:t>fiindca</a:t>
            </a:r>
            <a:r>
              <a:rPr lang="ro-RO" sz="2000" dirty="0" smtClean="0"/>
              <a:t> nu are </a:t>
            </a:r>
            <a:r>
              <a:rPr lang="ro-RO" sz="2000" dirty="0" err="1" smtClean="0"/>
              <a:t>pamant</a:t>
            </a:r>
            <a:r>
              <a:rPr lang="ro-RO" sz="2000" dirty="0" smtClean="0"/>
              <a:t>.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21879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69989" y="108874"/>
            <a:ext cx="5293284" cy="802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i="1" dirty="0" err="1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Caracterizarea</a:t>
            </a:r>
            <a:r>
              <a:rPr lang="en-US" sz="4400" b="1" i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indirect</a:t>
            </a:r>
            <a: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ă</a:t>
            </a:r>
            <a:endParaRPr lang="en-US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2653" y="1541994"/>
            <a:ext cx="47306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Faptele desărvâșite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țăranul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obsedat de ideea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stapânirii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cât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 mult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pământ îl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face un om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ticălos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deoarece o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batjocorește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 Ana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și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 face de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râs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Își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bate nevasta , vrea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sa-și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loveasca mama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și își înjură tatăl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040" y="0"/>
            <a:ext cx="4986960" cy="37432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32653" y="3989859"/>
            <a:ext cx="9638523" cy="237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Ion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își fixează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un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țel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al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existenței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sale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obținerea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pământuri și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singurul glas pe care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îl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aude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și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î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 ascultă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este cel al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pământului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ro-RO" sz="2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Caracterizarea îndirectaă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prin fapte este foarte sugestiva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având în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vedere ceea ce face personajul.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Sărac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fiind, umilit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și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batjocorit de cei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bogați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realizează că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nu poate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scăpa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sărcie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pentru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nu avea cum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să mostenească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 la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tatăl său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averea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și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nici nu avea bani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cumpere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pământ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cum faceau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alții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21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48678" y="295486"/>
            <a:ext cx="6064898" cy="802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i="1" dirty="0" err="1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Autocaracterizare</a:t>
            </a:r>
            <a:endParaRPr lang="en-US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8678" y="1237877"/>
            <a:ext cx="60648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Autocaracterizarea este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când încearca să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lămurească în legătură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cu ceea ce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își dorește și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simte, Ion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oscilează între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 se considera prost,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în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alte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situații deștept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Astfel, vorbind cu sine</a:t>
            </a:r>
            <a:r>
              <a:rPr lang="ro-RO" sz="20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ro-RO" sz="20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rostește </a:t>
            </a:r>
            <a:r>
              <a:rPr lang="ro-RO" sz="2000" b="1" i="1">
                <a:solidFill>
                  <a:prstClr val="black">
                    <a:lumMod val="75000"/>
                    <a:lumOff val="25000"/>
                  </a:prstClr>
                </a:solidFill>
              </a:rPr>
              <a:t>“</a:t>
            </a:r>
            <a:r>
              <a:rPr lang="ro-RO" sz="2000" b="1" i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Aș </a:t>
            </a: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fi </a:t>
            </a:r>
            <a:r>
              <a:rPr lang="ro-RO" sz="2000" b="1" i="1">
                <a:solidFill>
                  <a:prstClr val="black">
                    <a:lumMod val="75000"/>
                    <a:lumOff val="25000"/>
                  </a:prstClr>
                </a:solidFill>
              </a:rPr>
              <a:t>o </a:t>
            </a:r>
            <a:r>
              <a:rPr lang="ro-RO" sz="2000" b="1" i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nătăfleață să </a:t>
            </a: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dau cu piciorul norocului</a:t>
            </a:r>
            <a:r>
              <a:rPr lang="ro-RO" sz="2000" b="1" i="1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  <a:r>
              <a:rPr lang="ro-RO" sz="20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ro-RO" sz="20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acuzându-se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pentru momentele </a:t>
            </a:r>
            <a:r>
              <a:rPr lang="ro-RO" sz="2000">
                <a:solidFill>
                  <a:prstClr val="black">
                    <a:lumMod val="75000"/>
                    <a:lumOff val="25000"/>
                  </a:prstClr>
                </a:solidFill>
              </a:rPr>
              <a:t>de </a:t>
            </a:r>
            <a:r>
              <a:rPr lang="ro-RO" sz="20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slăbiciune când</a:t>
            </a:r>
            <a:r>
              <a:rPr lang="ro-RO" sz="20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ro-RO" sz="20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văzând frumusețea Floricăi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ar fi </a:t>
            </a:r>
            <a:r>
              <a:rPr lang="ro-RO" sz="2000">
                <a:solidFill>
                  <a:prstClr val="black">
                    <a:lumMod val="75000"/>
                    <a:lumOff val="25000"/>
                  </a:prstClr>
                </a:solidFill>
              </a:rPr>
              <a:t>vrut </a:t>
            </a:r>
            <a:r>
              <a:rPr lang="ro-RO" sz="20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să fugă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cu </a:t>
            </a:r>
            <a:r>
              <a:rPr lang="ro-RO" sz="2000">
                <a:solidFill>
                  <a:prstClr val="black">
                    <a:lumMod val="75000"/>
                    <a:lumOff val="25000"/>
                  </a:prstClr>
                </a:solidFill>
              </a:rPr>
              <a:t>ea </a:t>
            </a:r>
            <a:r>
              <a:rPr lang="ro-RO" sz="20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în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lume</a:t>
            </a:r>
            <a:r>
              <a:rPr lang="ro-RO" sz="20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ro-RO" sz="20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renunțând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la Ana.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88" y="4381527"/>
            <a:ext cx="5813136" cy="2476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025" y="0"/>
            <a:ext cx="3732975" cy="2240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025" y="2216131"/>
            <a:ext cx="3732976" cy="2239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026" y="4381527"/>
            <a:ext cx="3732974" cy="24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752" y="1203649"/>
            <a:ext cx="5206481" cy="5458408"/>
          </a:xfrm>
        </p:spPr>
        <p:txBody>
          <a:bodyPr>
            <a:normAutofit lnSpcReduction="10000"/>
          </a:bodyPr>
          <a:lstStyle/>
          <a:p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Personaj complex, cu o psihologie derutantă, el a născut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reacţii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diverse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şi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din partea criticii literare. </a:t>
            </a:r>
            <a:endParaRPr lang="ro-RO" sz="2000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o-RO" sz="2000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o-RO" sz="2000" b="1" dirty="0" smtClean="0"/>
              <a:t>Pentru </a:t>
            </a:r>
            <a:r>
              <a:rPr lang="ro-RO" sz="2000" b="1" dirty="0"/>
              <a:t>George Călinescu </a:t>
            </a:r>
            <a:r>
              <a:rPr lang="ro-RO" sz="2000" i="1" dirty="0"/>
              <a:t>„Ion e o brută. A batjocorit o fată, i-a luat averea, a împins-o la spânzurătoare </a:t>
            </a:r>
            <a:r>
              <a:rPr lang="ro-RO" sz="2000" i="1" dirty="0" err="1"/>
              <a:t>şi</a:t>
            </a:r>
            <a:r>
              <a:rPr lang="ro-RO" sz="2000" i="1" dirty="0"/>
              <a:t> a rămas în cele din urmă cu pământul</a:t>
            </a:r>
            <a:r>
              <a:rPr lang="ro-RO" sz="2000" i="1" dirty="0" smtClean="0"/>
              <a:t>.”, „</a:t>
            </a:r>
            <a:r>
              <a:rPr lang="ro-RO" sz="2000" i="1" dirty="0"/>
              <a:t>Nu din </a:t>
            </a:r>
            <a:r>
              <a:rPr lang="ro-RO" sz="2000" i="1" dirty="0" err="1"/>
              <a:t>inteligenţă</a:t>
            </a:r>
            <a:r>
              <a:rPr lang="ro-RO" sz="2000" i="1" dirty="0"/>
              <a:t> a </a:t>
            </a:r>
            <a:r>
              <a:rPr lang="ro-RO" sz="2000" i="1" dirty="0" err="1"/>
              <a:t>ieşit</a:t>
            </a:r>
            <a:r>
              <a:rPr lang="ro-RO" sz="2000" i="1" dirty="0"/>
              <a:t> ideea seducerii, ci din viclenia instinctuală, caracteristică oricărei </a:t>
            </a:r>
            <a:r>
              <a:rPr lang="ro-RO" sz="2000" i="1" dirty="0" err="1"/>
              <a:t>fiinţe</a:t>
            </a:r>
            <a:r>
              <a:rPr lang="ro-RO" sz="2000" i="1" dirty="0"/>
              <a:t> </a:t>
            </a:r>
            <a:r>
              <a:rPr lang="ro-RO" sz="2000" i="1" dirty="0" smtClean="0"/>
              <a:t>reduse”.</a:t>
            </a:r>
          </a:p>
          <a:p>
            <a:r>
              <a:rPr lang="ro-RO" sz="2000" dirty="0" smtClean="0"/>
              <a:t>De </a:t>
            </a:r>
            <a:r>
              <a:rPr lang="ro-RO" sz="2000" dirty="0"/>
              <a:t>o părere total diferită este </a:t>
            </a:r>
            <a:r>
              <a:rPr lang="ro-RO" sz="2000" b="1" dirty="0"/>
              <a:t>criticul Eugen Lovinescu</a:t>
            </a:r>
            <a:r>
              <a:rPr lang="ro-RO" sz="2000" dirty="0"/>
              <a:t>, care vede în caracterul lui Ion </a:t>
            </a:r>
            <a:r>
              <a:rPr lang="ro-RO" sz="2000" i="1" dirty="0"/>
              <a:t>„o </a:t>
            </a:r>
            <a:r>
              <a:rPr lang="ro-RO" sz="2000" i="1" dirty="0" err="1"/>
              <a:t>inteligenţă</a:t>
            </a:r>
            <a:r>
              <a:rPr lang="ro-RO" sz="2000" i="1" dirty="0"/>
              <a:t> </a:t>
            </a:r>
            <a:r>
              <a:rPr lang="ro-RO" sz="2000" i="1" dirty="0" err="1"/>
              <a:t>ascuţită</a:t>
            </a:r>
            <a:r>
              <a:rPr lang="ro-RO" sz="2000" i="1" dirty="0"/>
              <a:t>, o viclenie procedurală </a:t>
            </a:r>
            <a:r>
              <a:rPr lang="ro-RO" sz="2000" i="1" dirty="0" err="1"/>
              <a:t>şi</a:t>
            </a:r>
            <a:r>
              <a:rPr lang="ro-RO" sz="2000" i="1" dirty="0"/>
              <a:t>, cu deosebire, o </a:t>
            </a:r>
            <a:r>
              <a:rPr lang="ro-RO" sz="2000" i="1" dirty="0" err="1"/>
              <a:t>voinţă</a:t>
            </a:r>
            <a:r>
              <a:rPr lang="ro-RO" sz="2000" i="1" dirty="0"/>
              <a:t> imensă: nimic nu-i </a:t>
            </a:r>
            <a:r>
              <a:rPr lang="ro-RO" sz="2000" i="1" dirty="0" err="1"/>
              <a:t>reziscă</a:t>
            </a:r>
            <a:r>
              <a:rPr lang="ro-RO" sz="2000" i="1" dirty="0" smtClean="0"/>
              <a:t>...”.</a:t>
            </a:r>
            <a:endParaRPr lang="ro-RO" sz="2000" i="1" dirty="0"/>
          </a:p>
          <a:p>
            <a:endParaRPr lang="ro-RO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679510" y="249794"/>
            <a:ext cx="5626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Receptarea critică</a:t>
            </a:r>
            <a:endParaRPr lang="en-US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73" y="-1"/>
            <a:ext cx="2385527" cy="3594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21" y="0"/>
            <a:ext cx="2332652" cy="35795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473" y="3577900"/>
            <a:ext cx="2385528" cy="3280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21" y="3577900"/>
            <a:ext cx="2332652" cy="36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7083" y="1250302"/>
            <a:ext cx="8271620" cy="1931542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ro-RO" sz="16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Georgia" panose="02040502050405020303" pitchFamily="18" charset="0"/>
              </a:rPr>
              <a:t>Sfârșit</a:t>
            </a:r>
            <a:endParaRPr lang="ro-RO" sz="1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406665"/>
            <a:ext cx="9167358" cy="2451335"/>
          </a:xfrm>
        </p:spPr>
        <p:txBody>
          <a:bodyPr>
            <a:normAutofit/>
          </a:bodyPr>
          <a:lstStyle/>
          <a:p>
            <a:pPr algn="ctr"/>
            <a:r>
              <a:rPr lang="en-US" sz="3000" b="1" i="1" dirty="0" smtClean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ro-RO" sz="3000" b="1" i="1" dirty="0" smtClean="0">
                <a:solidFill>
                  <a:schemeClr val="accent1">
                    <a:lumMod val="75000"/>
                  </a:schemeClr>
                </a:solidFill>
              </a:rPr>
              <a:t>Romanul </a:t>
            </a:r>
            <a:r>
              <a:rPr lang="ro-RO" sz="3000" b="1" i="1" u="sng" dirty="0" smtClean="0">
                <a:solidFill>
                  <a:schemeClr val="accent1">
                    <a:lumMod val="75000"/>
                  </a:schemeClr>
                </a:solidFill>
              </a:rPr>
              <a:t>Ion</a:t>
            </a:r>
            <a:r>
              <a:rPr lang="ro-RO" sz="3000" b="1" i="1" dirty="0" smtClean="0">
                <a:solidFill>
                  <a:schemeClr val="accent1">
                    <a:lumMod val="75000"/>
                  </a:schemeClr>
                </a:solidFill>
              </a:rPr>
              <a:t> compune o grandioasă viziune tragică a satului românesc</a:t>
            </a:r>
            <a:r>
              <a:rPr lang="en-US" sz="3000" b="1" i="1" dirty="0" smtClean="0">
                <a:solidFill>
                  <a:schemeClr val="accent1">
                    <a:lumMod val="75000"/>
                  </a:schemeClr>
                </a:solidFill>
              </a:rPr>
              <a:t>”</a:t>
            </a:r>
            <a:endParaRPr lang="ro-RO" sz="3000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ro-RO" sz="28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Dumitru Micu</a:t>
            </a:r>
            <a:endParaRPr lang="ro-RO" sz="2800" i="1" dirty="0">
              <a:solidFill>
                <a:schemeClr val="accent1">
                  <a:lumMod val="60000"/>
                  <a:lumOff val="40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7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9522" y="4198776"/>
            <a:ext cx="10016298" cy="2442752"/>
          </a:xfrm>
        </p:spPr>
        <p:txBody>
          <a:bodyPr>
            <a:normAutofit lnSpcReduction="10000"/>
          </a:bodyPr>
          <a:lstStyle/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Realizat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în manieră realistă</a:t>
            </a:r>
            <a:r>
              <a:rPr lang="ro-RO" sz="2000" dirty="0"/>
              <a:t>, cu câteva </a:t>
            </a:r>
            <a:r>
              <a:rPr lang="ro-RO" sz="2000" dirty="0" smtClean="0"/>
              <a:t>nuanțe </a:t>
            </a:r>
            <a:r>
              <a:rPr lang="ro-RO" sz="2000" dirty="0"/>
              <a:t>naturaliste</a:t>
            </a:r>
            <a:r>
              <a:rPr lang="ro-RO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personajul va trăi drama pământului şi apoi drama 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iubirii</a:t>
            </a:r>
            <a:r>
              <a:rPr lang="ro-RO" sz="2000" dirty="0" smtClean="0"/>
              <a:t>.</a:t>
            </a:r>
          </a:p>
          <a:p>
            <a:r>
              <a:rPr lang="en-US" sz="2000" b="1" i="1" dirty="0" err="1" smtClean="0"/>
              <a:t>Iste</a:t>
            </a:r>
            <a:r>
              <a:rPr lang="ro-RO" sz="2000" b="1" i="1" dirty="0" smtClean="0"/>
              <a:t>ț</a:t>
            </a:r>
            <a:r>
              <a:rPr lang="en-US" sz="2000" b="1" i="1" dirty="0" smtClean="0"/>
              <a:t>, </a:t>
            </a:r>
            <a:r>
              <a:rPr lang="en-US" sz="2000" b="1" i="1" dirty="0" err="1"/>
              <a:t>silitor</a:t>
            </a:r>
            <a:r>
              <a:rPr lang="en-US" sz="2000" b="1" i="1" dirty="0"/>
              <a:t> </a:t>
            </a:r>
            <a:r>
              <a:rPr lang="en-US" sz="2000" b="1" i="1" dirty="0" err="1"/>
              <a:t>şi</a:t>
            </a:r>
            <a:r>
              <a:rPr lang="en-US" sz="2000" b="1" i="1" dirty="0"/>
              <a:t> </a:t>
            </a:r>
            <a:r>
              <a:rPr lang="en-US" sz="2000" b="1" i="1" dirty="0" err="1"/>
              <a:t>cuminte</a:t>
            </a:r>
            <a:r>
              <a:rPr lang="en-US" sz="2000" b="1" i="1" dirty="0"/>
              <a:t>,</a:t>
            </a:r>
            <a:r>
              <a:rPr lang="en-US" sz="2000" dirty="0"/>
              <a:t> el </a:t>
            </a:r>
            <a:r>
              <a:rPr lang="en-US" sz="2000" dirty="0" err="1"/>
              <a:t>trezeşte</a:t>
            </a:r>
            <a:r>
              <a:rPr lang="en-US" sz="2000" dirty="0"/>
              <a:t> </a:t>
            </a:r>
            <a:r>
              <a:rPr lang="en-US" sz="2000" dirty="0" err="1"/>
              <a:t>simpatia</a:t>
            </a:r>
            <a:r>
              <a:rPr lang="en-US" sz="2000" dirty="0"/>
              <a:t> </a:t>
            </a:r>
            <a:r>
              <a:rPr lang="en-US" sz="2000" dirty="0" err="1" smtClean="0"/>
              <a:t>învă</a:t>
            </a:r>
            <a:r>
              <a:rPr lang="ro-RO" sz="2000" dirty="0" smtClean="0"/>
              <a:t>ț</a:t>
            </a:r>
            <a:r>
              <a:rPr lang="en-US" sz="2000" dirty="0" err="1" smtClean="0"/>
              <a:t>ătorului</a:t>
            </a:r>
            <a:r>
              <a:rPr lang="en-US" sz="2000" dirty="0" smtClean="0"/>
              <a:t> </a:t>
            </a:r>
            <a:r>
              <a:rPr lang="en-US" sz="2000" dirty="0" err="1"/>
              <a:t>Herdelea</a:t>
            </a:r>
            <a:r>
              <a:rPr lang="en-US" sz="2000" dirty="0"/>
              <a:t>, </a:t>
            </a:r>
            <a:r>
              <a:rPr lang="en-US" sz="2000" dirty="0" err="1"/>
              <a:t>dar</a:t>
            </a:r>
            <a:r>
              <a:rPr lang="en-US" sz="2000" dirty="0"/>
              <a:t> </a:t>
            </a:r>
            <a:r>
              <a:rPr lang="en-US" sz="2000" dirty="0" err="1" smtClean="0"/>
              <a:t>renun</a:t>
            </a:r>
            <a:r>
              <a:rPr lang="ro-RO" sz="2000" dirty="0" smtClean="0"/>
              <a:t>ț</a:t>
            </a:r>
            <a:r>
              <a:rPr lang="en-US" sz="2000" dirty="0" smtClean="0"/>
              <a:t>ă </a:t>
            </a:r>
            <a:r>
              <a:rPr lang="en-US" sz="2000" dirty="0"/>
              <a:t>la </a:t>
            </a:r>
            <a:r>
              <a:rPr lang="ro-RO" sz="2000" dirty="0" err="1" smtClean="0"/>
              <a:t>ș</a:t>
            </a:r>
            <a:r>
              <a:rPr lang="en-US" sz="2000" dirty="0" err="1" smtClean="0"/>
              <a:t>coală</a:t>
            </a:r>
            <a:r>
              <a:rPr lang="en-US" sz="2000" dirty="0"/>
              <a:t>, </a:t>
            </a:r>
            <a:r>
              <a:rPr lang="en-US" sz="2000" dirty="0" err="1"/>
              <a:t>tocmai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că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dragostea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pentru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pământ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mai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mare.</a:t>
            </a:r>
          </a:p>
          <a:p>
            <a:r>
              <a:rPr lang="ro-RO" sz="2000" dirty="0" smtClean="0"/>
              <a:t>Cu </a:t>
            </a:r>
            <a:r>
              <a:rPr lang="ro-RO" sz="2000" dirty="0"/>
              <a:t>Ion, ca personaj literar, Rebreanu se înscrie într-o </a:t>
            </a:r>
            <a:r>
              <a:rPr lang="ro-RO" sz="2000" dirty="0" smtClean="0"/>
              <a:t>descendență </a:t>
            </a:r>
            <a:r>
              <a:rPr lang="ro-RO" sz="2000" dirty="0"/>
              <a:t>remarcabilă, acest personaj găsindu-şi </a:t>
            </a:r>
            <a:r>
              <a:rPr lang="ro-RO" sz="2000" dirty="0" smtClean="0"/>
              <a:t>afinități </a:t>
            </a:r>
            <a:r>
              <a:rPr lang="ro-RO" sz="2000" dirty="0"/>
              <a:t>cu Julien Sorel, eroul lui Stendhal, autorul romanului </a:t>
            </a:r>
            <a:r>
              <a:rPr lang="ro-RO" sz="2000" i="1" dirty="0"/>
              <a:t>Roşu şi Negru.</a:t>
            </a:r>
            <a:endParaRPr lang="ro-RO" sz="2000" dirty="0"/>
          </a:p>
          <a:p>
            <a:pPr marL="0" indent="0">
              <a:buNone/>
            </a:pPr>
            <a:endParaRPr lang="ro-RO" sz="2000" dirty="0"/>
          </a:p>
          <a:p>
            <a:endParaRPr lang="ro-RO" sz="2000" dirty="0"/>
          </a:p>
          <a:p>
            <a:pPr marL="0" indent="0">
              <a:buNone/>
            </a:pPr>
            <a:endParaRPr lang="ro-RO" sz="2000" dirty="0"/>
          </a:p>
        </p:txBody>
      </p:sp>
      <p:sp>
        <p:nvSpPr>
          <p:cNvPr id="6" name="Rectangle 5"/>
          <p:cNvSpPr/>
          <p:nvPr/>
        </p:nvSpPr>
        <p:spPr>
          <a:xfrm>
            <a:off x="2295332" y="3951102"/>
            <a:ext cx="9750488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endParaRPr lang="ro-RO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spcBef>
                <a:spcPts val="1000"/>
              </a:spcBef>
              <a:buClr>
                <a:srgbClr val="A53010"/>
              </a:buClr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9522" y="0"/>
            <a:ext cx="578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Ion</a:t>
            </a:r>
            <a:endParaRPr lang="en-US" sz="7200" b="1" i="1" dirty="0">
              <a:solidFill>
                <a:schemeClr val="tx1">
                  <a:lumMod val="95000"/>
                  <a:lumOff val="5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29522" y="1467201"/>
            <a:ext cx="5787384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ro-RO" sz="20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Liviu Rebreanu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creează în opera sa 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un </a:t>
            </a:r>
            <a:r>
              <a:rPr 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personaj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Ion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„simbolul individual al </a:t>
            </a:r>
            <a:r>
              <a:rPr lang="ro-RO" sz="2000" b="1" i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ţăranului</a:t>
            </a:r>
            <a:r>
              <a:rPr lang="ro-RO" sz="2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român, setos până la patimă de pământurile lui</a:t>
            </a:r>
            <a:r>
              <a:rPr lang="ro-RO" sz="20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.”</a:t>
            </a:r>
            <a:endParaRPr lang="en-US" sz="20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ro-RO" sz="2000" b="1" dirty="0">
                <a:solidFill>
                  <a:schemeClr val="accent1">
                    <a:lumMod val="75000"/>
                  </a:schemeClr>
                </a:solidFill>
              </a:rPr>
              <a:t>Ion este un personaj </a:t>
            </a:r>
            <a:r>
              <a:rPr lang="ro-RO" sz="2000" b="1" dirty="0" smtClean="0">
                <a:solidFill>
                  <a:schemeClr val="accent1">
                    <a:lumMod val="75000"/>
                  </a:schemeClr>
                </a:solidFill>
              </a:rPr>
              <a:t>complex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cu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 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mentalitate 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tradițională</a:t>
            </a:r>
            <a:r>
              <a:rPr lang="ro-RO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potrivit căreia demnitatea umană depinde de întinderile de pământ</a:t>
            </a:r>
            <a:r>
              <a:rPr lang="ro-RO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ro-RO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087" y="0"/>
            <a:ext cx="4228913" cy="4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825" y="1483567"/>
            <a:ext cx="9918440" cy="5066523"/>
          </a:xfrm>
        </p:spPr>
        <p:txBody>
          <a:bodyPr>
            <a:normAutofit/>
          </a:bodyPr>
          <a:lstStyle/>
          <a:p>
            <a:r>
              <a:rPr lang="ro-RO" sz="2000" dirty="0" smtClean="0"/>
              <a:t>Profilul </a:t>
            </a:r>
            <a:r>
              <a:rPr lang="ro-RO" sz="2000" dirty="0"/>
              <a:t>acestui personaj se </a:t>
            </a:r>
            <a:r>
              <a:rPr lang="ro-RO" sz="2000" dirty="0" err="1"/>
              <a:t>detaşează</a:t>
            </a:r>
            <a:r>
              <a:rPr lang="ro-RO" sz="2000" dirty="0"/>
              <a:t> chiar de la începutul </a:t>
            </a:r>
            <a:r>
              <a:rPr lang="ro-RO" sz="2000" dirty="0" err="1"/>
              <a:t>cărţii</a:t>
            </a:r>
            <a:r>
              <a:rPr lang="ro-RO" sz="2000" dirty="0"/>
              <a:t>, din scena </a:t>
            </a:r>
            <a:r>
              <a:rPr lang="en-US" sz="2000" dirty="0" smtClean="0"/>
              <a:t>cu </a:t>
            </a:r>
            <a:r>
              <a:rPr lang="ro-RO" sz="2000" dirty="0" smtClean="0"/>
              <a:t>hora</a:t>
            </a:r>
            <a:r>
              <a:rPr lang="ro-RO" sz="2000" dirty="0"/>
              <a:t>. </a:t>
            </a:r>
            <a:r>
              <a:rPr lang="en-US" sz="2000" dirty="0" smtClean="0"/>
              <a:t>Este </a:t>
            </a:r>
            <a:r>
              <a:rPr lang="ro-RO" sz="2000" dirty="0" err="1" smtClean="0"/>
              <a:t>urmăr</a:t>
            </a:r>
            <a:r>
              <a:rPr lang="en-US" sz="2000" dirty="0" smtClean="0"/>
              <a:t>it cum</a:t>
            </a:r>
            <a:r>
              <a:rPr lang="ro-RO" sz="2000" dirty="0" smtClean="0"/>
              <a:t> </a:t>
            </a:r>
            <a:r>
              <a:rPr lang="ro-RO" sz="2000" dirty="0" err="1" smtClean="0"/>
              <a:t>oscil</a:t>
            </a:r>
            <a:r>
              <a:rPr lang="en-US" sz="2000" dirty="0" err="1" smtClean="0"/>
              <a:t>eaz</a:t>
            </a:r>
            <a:r>
              <a:rPr lang="ro-RO" sz="2000" dirty="0" smtClean="0"/>
              <a:t>ă </a:t>
            </a:r>
            <a:r>
              <a:rPr lang="ro-RO" sz="2000" dirty="0"/>
              <a:t>între </a:t>
            </a:r>
            <a:r>
              <a:rPr lang="ro-RO" sz="2000" b="1" dirty="0" smtClean="0"/>
              <a:t>Florica</a:t>
            </a:r>
            <a:r>
              <a:rPr lang="ro-RO" sz="2000" dirty="0" smtClean="0"/>
              <a:t> </a:t>
            </a:r>
            <a:r>
              <a:rPr lang="ro-RO" sz="2000" b="1" i="1" dirty="0"/>
              <a:t>„mai frumoasă ca oricând”</a:t>
            </a:r>
            <a:r>
              <a:rPr lang="ro-RO" sz="2000" dirty="0"/>
              <a:t>,</a:t>
            </a:r>
            <a:r>
              <a:rPr lang="ro-RO" sz="2000" b="1" i="1" dirty="0"/>
              <a:t> </a:t>
            </a:r>
            <a:r>
              <a:rPr lang="ro-RO" sz="2000" dirty="0"/>
              <a:t>dar </a:t>
            </a:r>
            <a:r>
              <a:rPr lang="ro-RO" sz="2000" b="1" dirty="0" smtClean="0"/>
              <a:t>săracă</a:t>
            </a:r>
            <a:r>
              <a:rPr lang="ro-RO" sz="2000" dirty="0" smtClean="0"/>
              <a:t> </a:t>
            </a:r>
            <a:r>
              <a:rPr lang="ro-RO" sz="2000" dirty="0" err="1"/>
              <a:t>şi</a:t>
            </a:r>
            <a:r>
              <a:rPr lang="ro-RO" sz="2000" dirty="0"/>
              <a:t> </a:t>
            </a:r>
            <a:r>
              <a:rPr lang="ro-RO" sz="2000" b="1" dirty="0" smtClean="0"/>
              <a:t>Ana</a:t>
            </a:r>
            <a:r>
              <a:rPr lang="ro-RO" sz="2000" dirty="0" smtClean="0"/>
              <a:t> </a:t>
            </a:r>
            <a:r>
              <a:rPr lang="ro-RO" sz="2000" b="1" i="1" dirty="0"/>
              <a:t>„</a:t>
            </a:r>
            <a:r>
              <a:rPr lang="ro-RO" sz="2000" b="1" i="1" dirty="0" err="1"/>
              <a:t>urâţică</a:t>
            </a:r>
            <a:r>
              <a:rPr lang="ro-RO" sz="2000" b="1" i="1" dirty="0"/>
              <a:t>”</a:t>
            </a:r>
            <a:r>
              <a:rPr lang="ro-RO" sz="2000" dirty="0"/>
              <a:t>, dar </a:t>
            </a:r>
            <a:r>
              <a:rPr lang="ro-RO" sz="2000" b="1" i="1" dirty="0"/>
              <a:t>„cu locuri </a:t>
            </a:r>
            <a:r>
              <a:rPr lang="ro-RO" sz="2000" b="1" i="1" dirty="0" err="1"/>
              <a:t>şi</a:t>
            </a:r>
            <a:r>
              <a:rPr lang="ro-RO" sz="2000" b="1" i="1" dirty="0"/>
              <a:t> case </a:t>
            </a:r>
            <a:r>
              <a:rPr lang="ro-RO" sz="2000" b="1" i="1" dirty="0" err="1"/>
              <a:t>şi</a:t>
            </a:r>
            <a:r>
              <a:rPr lang="ro-RO" sz="2000" b="1" i="1" dirty="0"/>
              <a:t> vite </a:t>
            </a:r>
            <a:r>
              <a:rPr lang="ro-RO" sz="2000" b="1" i="1" dirty="0" smtClean="0"/>
              <a:t>multe”</a:t>
            </a:r>
            <a:r>
              <a:rPr lang="ro-RO" sz="2000" dirty="0" smtClean="0"/>
              <a:t>.</a:t>
            </a:r>
            <a:r>
              <a:rPr lang="ro-RO" sz="2000" b="1" i="1" dirty="0" smtClean="0"/>
              <a:t> </a:t>
            </a:r>
            <a:r>
              <a:rPr lang="ro-RO" sz="2000" dirty="0"/>
              <a:t>Astfel, de la început se conturează liniile conflictului interior</a:t>
            </a:r>
            <a:r>
              <a:rPr lang="ro-RO" sz="2000" dirty="0" smtClean="0"/>
              <a:t>, dintre cele două </a:t>
            </a:r>
            <a:r>
              <a:rPr lang="ro-RO" sz="2000" dirty="0" err="1" smtClean="0"/>
              <a:t>forţe</a:t>
            </a:r>
            <a:r>
              <a:rPr lang="ro-RO" sz="2000" dirty="0" smtClean="0"/>
              <a:t>.</a:t>
            </a:r>
          </a:p>
          <a:p>
            <a:r>
              <a:rPr lang="ro-RO" sz="2000" dirty="0" err="1" smtClean="0"/>
              <a:t>Disputându-şi</a:t>
            </a:r>
            <a:r>
              <a:rPr lang="ro-RO" sz="2000" dirty="0" smtClean="0"/>
              <a:t> </a:t>
            </a:r>
            <a:r>
              <a:rPr lang="ro-RO" sz="2000" dirty="0"/>
              <a:t>mereu autoritatea printre tinerii din sat, Ion este respectat de </a:t>
            </a:r>
            <a:r>
              <a:rPr lang="ro-RO" sz="2000" dirty="0" err="1"/>
              <a:t>aceştia</a:t>
            </a:r>
            <a:r>
              <a:rPr lang="ro-RO" sz="2000" dirty="0"/>
              <a:t>, iar rivalitatea cu George e, de fapt, rivalitatea cu cel bogat, cu unul care are </a:t>
            </a:r>
            <a:r>
              <a:rPr lang="ro-RO" sz="2000" dirty="0" smtClean="0"/>
              <a:t>pământ.</a:t>
            </a:r>
            <a:endParaRPr lang="ro-RO" sz="2000" dirty="0"/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Orgolios fiind,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lipsa pământului îi apare ca o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condiţie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a păstrării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demnităţii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umane. </a:t>
            </a:r>
            <a:r>
              <a:rPr lang="ro-RO" sz="2000" dirty="0"/>
              <a:t>În pământ, el vede realizate toate </a:t>
            </a:r>
            <a:r>
              <a:rPr lang="ro-RO" sz="2000" dirty="0" smtClean="0"/>
              <a:t>ambițiile </a:t>
            </a:r>
            <a:r>
              <a:rPr lang="ro-RO" sz="2000" dirty="0"/>
              <a:t>sale, </a:t>
            </a:r>
            <a:r>
              <a:rPr lang="ro-RO" sz="2000" dirty="0" smtClean="0"/>
              <a:t>viața </a:t>
            </a:r>
            <a:r>
              <a:rPr lang="ro-RO" sz="2000" dirty="0"/>
              <a:t>sa ajungând să se consume între iubire </a:t>
            </a:r>
            <a:r>
              <a:rPr lang="ro-RO" sz="2000" dirty="0" err="1"/>
              <a:t>şi</a:t>
            </a:r>
            <a:r>
              <a:rPr lang="ro-RO" sz="2000" dirty="0"/>
              <a:t> patima pentru pământ, o patimă instinctuală, pasiune </a:t>
            </a:r>
            <a:r>
              <a:rPr lang="ro-RO" sz="2000" dirty="0" err="1"/>
              <a:t>declanşată</a:t>
            </a:r>
            <a:r>
              <a:rPr lang="ro-RO" sz="2000" dirty="0"/>
              <a:t> cu </a:t>
            </a:r>
            <a:r>
              <a:rPr lang="ro-RO" sz="2000" dirty="0" err="1"/>
              <a:t>forţa</a:t>
            </a:r>
            <a:r>
              <a:rPr lang="ro-RO" sz="2000" dirty="0"/>
              <a:t> instinctelor obscure.</a:t>
            </a:r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Ion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caută cu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insistenţă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schimbarea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condiţiei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ro-RO" sz="2000" dirty="0" err="1"/>
              <a:t>trăieşte</a:t>
            </a:r>
            <a:r>
              <a:rPr lang="ro-RO" sz="2000" dirty="0"/>
              <a:t> acut dragostea pentru pământ, ajungând până la exaltare. </a:t>
            </a:r>
            <a:endParaRPr lang="ro-RO" sz="2000" dirty="0" smtClean="0"/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Visul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său era </a:t>
            </a:r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să aibă „pământ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, cât mai mult pământ.”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4826" y="37017"/>
            <a:ext cx="9918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Light" panose="020E0507020206020404" pitchFamily="34" charset="0"/>
              </a:rPr>
              <a:t>Ion</a:t>
            </a:r>
            <a:endParaRPr 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44" y="0"/>
            <a:ext cx="6044120" cy="3769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44" y="3079103"/>
            <a:ext cx="6046237" cy="3778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915" y="3181739"/>
            <a:ext cx="6972987" cy="43581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577" y="-429208"/>
            <a:ext cx="6164424" cy="45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462" y="366441"/>
            <a:ext cx="5486402" cy="802432"/>
          </a:xfrm>
        </p:spPr>
        <p:txBody>
          <a:bodyPr>
            <a:noAutofit/>
          </a:bodyPr>
          <a:lstStyle/>
          <a:p>
            <a:pPr algn="ctr"/>
            <a: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Scena c</a:t>
            </a:r>
            <a:r>
              <a:rPr lang="en-US" sz="4400" b="1" i="1" dirty="0" err="1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ositul</a:t>
            </a:r>
            <a: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ui</a:t>
            </a:r>
            <a:endParaRPr lang="ro-RO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5663" y="3200399"/>
            <a:ext cx="8280402" cy="3359021"/>
          </a:xfrm>
        </p:spPr>
        <p:txBody>
          <a:bodyPr>
            <a:normAutofit/>
          </a:bodyPr>
          <a:lstStyle/>
          <a:p>
            <a:r>
              <a:rPr lang="ro-RO" sz="2000" dirty="0" smtClean="0"/>
              <a:t>În această scenă se prezintă </a:t>
            </a:r>
            <a:r>
              <a:rPr lang="ro-RO" sz="2000" i="1" dirty="0" smtClean="0"/>
              <a:t>dragostea eroului pentru pământ </a:t>
            </a:r>
            <a:r>
              <a:rPr lang="ro-RO" sz="2000" dirty="0" smtClean="0"/>
              <a:t>  </a:t>
            </a:r>
            <a:r>
              <a:rPr lang="en-US" sz="2000" b="1" i="1" dirty="0" smtClean="0"/>
              <a:t>“</a:t>
            </a:r>
            <a:r>
              <a:rPr lang="ro-RO" sz="2000" b="1" i="1" dirty="0" smtClean="0"/>
              <a:t>Iubirea pământului l-a stăpânit de mic copil. Veșnic a pizmuit pe cei bogați și veșnic s-a înarmat într-o hotărâre pătimașă  trebuie să aibă pământ mult, trebuie</a:t>
            </a:r>
            <a:r>
              <a:rPr lang="en-US" sz="2000" b="1" i="1" dirty="0" smtClean="0"/>
              <a:t>”</a:t>
            </a:r>
            <a:r>
              <a:rPr lang="ro-RO" sz="2000" dirty="0" smtClean="0"/>
              <a:t>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ro-RO" sz="2000" u="sng" dirty="0" smtClean="0"/>
              <a:t>Z</a:t>
            </a:r>
            <a:r>
              <a:rPr lang="en-US" sz="2000" u="sng" dirty="0" smtClean="0"/>
              <a:t>v</a:t>
            </a:r>
            <a:r>
              <a:rPr lang="ro-RO" sz="2000" u="sng" dirty="0" smtClean="0"/>
              <a:t>â</a:t>
            </a:r>
            <a:r>
              <a:rPr lang="en-US" sz="2000" u="sng" dirty="0" smtClean="0"/>
              <a:t>r</a:t>
            </a:r>
            <a:r>
              <a:rPr lang="ro-RO" sz="2000" u="sng" dirty="0" smtClean="0"/>
              <a:t>colirea </a:t>
            </a:r>
            <a:r>
              <a:rPr lang="ro-RO" sz="2000" dirty="0" smtClean="0"/>
              <a:t>este un titlu ce sugerează atât conflictul interior, cât și intensitatea lui</a:t>
            </a:r>
            <a:r>
              <a:rPr lang="en-US" sz="2000" dirty="0" smtClean="0"/>
              <a:t>: </a:t>
            </a:r>
            <a:r>
              <a:rPr lang="ro-RO" sz="2000" dirty="0" smtClean="0"/>
              <a:t>Ion ezită în acel moment între Ana și Florica, constatând că dacă vrea să aibă pământ trebuie să renunțe la iubire.</a:t>
            </a:r>
            <a:endParaRPr lang="ro-RO" sz="2000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026" y="-1"/>
            <a:ext cx="4909975" cy="2761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92523" y="1168873"/>
            <a:ext cx="47814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Înainte de a începe cositul, Ion privește </a:t>
            </a:r>
            <a:r>
              <a:rPr lang="ro-RO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câmpul 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tulburat de întinderea de pământ ca de o ființă vie și uriașă.</a:t>
            </a:r>
          </a:p>
        </p:txBody>
      </p:sp>
    </p:spTree>
    <p:extLst>
      <p:ext uri="{BB962C8B-B14F-4D97-AF65-F5344CB8AC3E}">
        <p14:creationId xmlns:p14="http://schemas.microsoft.com/office/powerpoint/2010/main" val="12285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462" y="366441"/>
            <a:ext cx="5486402" cy="802432"/>
          </a:xfrm>
        </p:spPr>
        <p:txBody>
          <a:bodyPr>
            <a:noAutofit/>
          </a:bodyPr>
          <a:lstStyle/>
          <a:p>
            <a:pPr algn="ctr"/>
            <a:r>
              <a:rPr lang="ro-RO" sz="4400" b="1" i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Capitolul 3 </a:t>
            </a:r>
            <a:endParaRPr lang="ro-RO" sz="4400" b="1" i="1" dirty="0">
              <a:solidFill>
                <a:schemeClr val="accent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180" y="2920483"/>
            <a:ext cx="10328986" cy="3638938"/>
          </a:xfrm>
        </p:spPr>
        <p:txBody>
          <a:bodyPr>
            <a:normAutofit/>
          </a:bodyPr>
          <a:lstStyle/>
          <a:p>
            <a:r>
              <a:rPr lang="ro-RO" sz="2000" dirty="0"/>
              <a:t>El alege zestrea Anei </a:t>
            </a:r>
            <a:r>
              <a:rPr lang="ro-RO" sz="2000" dirty="0" err="1"/>
              <a:t>şi</a:t>
            </a:r>
            <a:r>
              <a:rPr lang="ro-RO" sz="2000" dirty="0"/>
              <a:t> </a:t>
            </a:r>
            <a:r>
              <a:rPr lang="ro-RO" sz="2000" dirty="0" err="1"/>
              <a:t>renunţă</a:t>
            </a:r>
            <a:r>
              <a:rPr lang="ro-RO" sz="2000" dirty="0"/>
              <a:t> pentru un timp la iubirea pentru Florica. </a:t>
            </a:r>
          </a:p>
          <a:p>
            <a:r>
              <a:rPr lang="ro-RO" sz="2000" dirty="0" smtClean="0"/>
              <a:t>Își concepe </a:t>
            </a:r>
            <a:r>
              <a:rPr lang="ro-RO" sz="2000" dirty="0"/>
              <a:t>un plan, </a:t>
            </a:r>
            <a:r>
              <a:rPr lang="ro-RO" sz="2000" dirty="0" smtClean="0"/>
              <a:t>pe care îl respectă cu </a:t>
            </a:r>
            <a:r>
              <a:rPr lang="ro-RO" sz="2000" dirty="0" err="1"/>
              <a:t>perseverenţă</a:t>
            </a:r>
            <a:r>
              <a:rPr lang="ro-RO" sz="2000" dirty="0"/>
              <a:t>, prin care încearcă  </a:t>
            </a:r>
            <a:r>
              <a:rPr lang="ro-RO" sz="2000" dirty="0" smtClean="0"/>
              <a:t>să-l </a:t>
            </a:r>
            <a:r>
              <a:rPr lang="ro-RO" sz="2000" dirty="0"/>
              <a:t>facă pe Vasile Baciu să-i dea pământurile. </a:t>
            </a:r>
            <a:endParaRPr lang="ro-RO" sz="2000" dirty="0" smtClean="0"/>
          </a:p>
          <a:p>
            <a:r>
              <a:rPr lang="ro-RO" sz="2000" dirty="0" smtClean="0"/>
              <a:t>Cele </a:t>
            </a:r>
            <a:r>
              <a:rPr lang="ro-RO" sz="2000" dirty="0"/>
              <a:t>câteva brazde luate de la Simion Lungu nu-i </a:t>
            </a:r>
            <a:r>
              <a:rPr lang="ro-RO" sz="2000" dirty="0" smtClean="0"/>
              <a:t>ajung, </a:t>
            </a:r>
            <a:r>
              <a:rPr lang="ro-RO" sz="2000" dirty="0"/>
              <a:t>el vrea tot pământul lui Vasile Baciu. </a:t>
            </a:r>
            <a:r>
              <a:rPr lang="ro-RO" sz="2000" b="1" i="1" dirty="0"/>
              <a:t>Acum toate </a:t>
            </a:r>
            <a:r>
              <a:rPr lang="ro-RO" sz="2000" b="1" i="1" dirty="0" err="1"/>
              <a:t>calităţile</a:t>
            </a:r>
            <a:r>
              <a:rPr lang="ro-RO" sz="2000" b="1" i="1" dirty="0"/>
              <a:t> lui se transformă în defecte. </a:t>
            </a:r>
            <a:r>
              <a:rPr lang="ro-RO" sz="2000" dirty="0"/>
              <a:t>Hărnicia, </a:t>
            </a:r>
            <a:r>
              <a:rPr lang="ro-RO" sz="2000" dirty="0" err="1"/>
              <a:t>inteligenţa</a:t>
            </a:r>
            <a:r>
              <a:rPr lang="ro-RO" sz="2000" dirty="0"/>
              <a:t>, statornicia se preschimbă în viclenie, bestialitate, cinism, lipsă de </a:t>
            </a:r>
            <a:r>
              <a:rPr lang="ro-RO" sz="2000" dirty="0" smtClean="0"/>
              <a:t>scrupule. </a:t>
            </a:r>
          </a:p>
          <a:p>
            <a:r>
              <a:rPr lang="ro-RO" sz="2000" dirty="0" smtClean="0"/>
              <a:t>Devine </a:t>
            </a:r>
            <a:r>
              <a:rPr lang="ro-RO" sz="2000" dirty="0"/>
              <a:t>distant </a:t>
            </a:r>
            <a:r>
              <a:rPr lang="ro-RO" sz="2000" dirty="0" err="1"/>
              <a:t>şi</a:t>
            </a:r>
            <a:r>
              <a:rPr lang="ro-RO" sz="2000" dirty="0"/>
              <a:t> glacial, tratând-o </a:t>
            </a:r>
            <a:r>
              <a:rPr lang="ro-RO" sz="2000" dirty="0" smtClean="0"/>
              <a:t>pe Ana cu </a:t>
            </a:r>
            <a:r>
              <a:rPr lang="ro-RO" sz="2000" dirty="0" err="1" smtClean="0"/>
              <a:t>dispreţuire</a:t>
            </a:r>
            <a:r>
              <a:rPr lang="ro-RO" sz="2000" dirty="0" smtClean="0"/>
              <a:t> </a:t>
            </a:r>
            <a:r>
              <a:rPr lang="ro-RO" sz="2000" dirty="0"/>
              <a:t>– </a:t>
            </a:r>
            <a:r>
              <a:rPr lang="ro-RO" sz="2000" b="1" i="1" dirty="0"/>
              <a:t>„îi cântări burta cu o privire triumfătoare”</a:t>
            </a:r>
            <a:r>
              <a:rPr lang="ro-RO" sz="2000" dirty="0"/>
              <a:t>, purtându-se sfidător cu tatăl ei, tocmindu-se pentru fiecare palmă de pământ. </a:t>
            </a:r>
          </a:p>
          <a:p>
            <a:endParaRPr lang="ro-RO" sz="2000" u="sng" dirty="0" smtClean="0"/>
          </a:p>
        </p:txBody>
      </p:sp>
      <p:sp>
        <p:nvSpPr>
          <p:cNvPr id="5" name="Rectangle 4"/>
          <p:cNvSpPr/>
          <p:nvPr/>
        </p:nvSpPr>
        <p:spPr>
          <a:xfrm>
            <a:off x="2108718" y="1168873"/>
            <a:ext cx="50859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Dojenit în biserică de către părintele Belciug, în urma </a:t>
            </a:r>
            <a:r>
              <a:rPr lang="ro-RO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bătă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l</a:t>
            </a:r>
            <a:r>
              <a:rPr lang="ro-RO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ii 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cu George, Ion se hotărăşte </a:t>
            </a:r>
            <a:r>
              <a:rPr lang="ro-RO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„să fie cu adevărat </a:t>
            </a:r>
            <a:r>
              <a:rPr lang="ro-RO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netrebnic”</a:t>
            </a:r>
            <a:r>
              <a:rPr lang="ro-RO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.</a:t>
            </a:r>
            <a:r>
              <a:rPr lang="ro-RO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endParaRPr lang="ro-RO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498" y="0"/>
            <a:ext cx="4868502" cy="27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824" y="1483568"/>
            <a:ext cx="10170367" cy="5131836"/>
          </a:xfrm>
        </p:spPr>
        <p:txBody>
          <a:bodyPr>
            <a:normAutofit/>
          </a:bodyPr>
          <a:lstStyle/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Intrarea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în posesia pământului îl schimbă total. </a:t>
            </a:r>
            <a:r>
              <a:rPr lang="ro-RO" sz="2000" dirty="0"/>
              <a:t>Dacă </a:t>
            </a:r>
            <a:r>
              <a:rPr lang="ro-RO" sz="2000" b="1" i="1" dirty="0"/>
              <a:t>la început „se simte mic </a:t>
            </a:r>
            <a:r>
              <a:rPr lang="ro-RO" sz="2000" b="1" i="1" dirty="0" err="1"/>
              <a:t>şi</a:t>
            </a:r>
            <a:r>
              <a:rPr lang="ro-RO" sz="2000" b="1" i="1" dirty="0"/>
              <a:t> slab ca un vierme”</a:t>
            </a:r>
            <a:r>
              <a:rPr lang="ro-RO" sz="2000" dirty="0"/>
              <a:t>, </a:t>
            </a:r>
            <a:r>
              <a:rPr lang="ro-RO" sz="2000" b="1" i="1" dirty="0"/>
              <a:t>la final, în </a:t>
            </a:r>
            <a:r>
              <a:rPr lang="ro-RO" sz="2000" b="1" i="1" dirty="0" err="1"/>
              <a:t>faţa</a:t>
            </a:r>
            <a:r>
              <a:rPr lang="ro-RO" sz="2000" b="1" i="1" dirty="0"/>
              <a:t> „</a:t>
            </a:r>
            <a:r>
              <a:rPr lang="ro-RO" sz="2000" b="1" i="1" dirty="0" err="1"/>
              <a:t>uriaşului</a:t>
            </a:r>
            <a:r>
              <a:rPr lang="ro-RO" sz="2000" b="1" i="1" dirty="0"/>
              <a:t>” de odinioară simte „o mândrie de stăpân” </a:t>
            </a:r>
            <a:r>
              <a:rPr lang="ro-RO" sz="2000" b="1" i="1" dirty="0" err="1"/>
              <a:t>şi</a:t>
            </a:r>
            <a:r>
              <a:rPr lang="ro-RO" sz="2000" b="1" i="1" dirty="0"/>
              <a:t> are iluzia că „este atât de puternic încât să domnească peste tot </a:t>
            </a:r>
            <a:r>
              <a:rPr lang="ro-RO" sz="2000" b="1" i="1" dirty="0" smtClean="0"/>
              <a:t>cuprinsul”</a:t>
            </a:r>
            <a:r>
              <a:rPr lang="ro-RO" sz="2000" dirty="0" smtClean="0"/>
              <a:t>.</a:t>
            </a:r>
            <a:endParaRPr lang="ro-RO" sz="2000" b="1" i="1" dirty="0"/>
          </a:p>
          <a:p>
            <a:r>
              <a:rPr lang="ro-RO" sz="2000" dirty="0" smtClean="0"/>
              <a:t>El calcă în picioare o </a:t>
            </a:r>
            <a:r>
              <a:rPr lang="ro-RO" sz="2000" dirty="0" err="1" smtClean="0"/>
              <a:t>viaţă</a:t>
            </a:r>
            <a:r>
              <a:rPr lang="ro-RO" sz="2000" dirty="0" smtClean="0"/>
              <a:t> de om </a:t>
            </a:r>
            <a:r>
              <a:rPr lang="ro-RO" sz="2000" dirty="0" err="1" smtClean="0"/>
              <a:t>şi</a:t>
            </a:r>
            <a:r>
              <a:rPr lang="ro-RO" sz="2000" dirty="0" smtClean="0"/>
              <a:t> o împinge pe Ana la spânzurătoare. </a:t>
            </a:r>
          </a:p>
          <a:p>
            <a:r>
              <a:rPr lang="ro-RO" sz="2000" b="1" i="1" dirty="0" smtClean="0">
                <a:solidFill>
                  <a:schemeClr val="accent1">
                    <a:lumMod val="75000"/>
                  </a:schemeClr>
                </a:solidFill>
              </a:rPr>
              <a:t>Odată 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setea de pământ domolită,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ambiţia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şi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hotărârea sunt înlocuite de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mulţumire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, iar brutalitatea de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indiferenţă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endParaRPr lang="ro-RO" sz="2000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o-RO" sz="2000" dirty="0" smtClean="0"/>
              <a:t>Eroul </a:t>
            </a:r>
            <a:r>
              <a:rPr lang="ro-RO" sz="2000" dirty="0"/>
              <a:t>este decis să-</a:t>
            </a:r>
            <a:r>
              <a:rPr lang="ro-RO" sz="2000" dirty="0" err="1"/>
              <a:t>şi</a:t>
            </a:r>
            <a:r>
              <a:rPr lang="ro-RO" sz="2000" dirty="0"/>
              <a:t> împlinească dragostea, căci </a:t>
            </a:r>
            <a:r>
              <a:rPr lang="ro-RO" sz="2000" b="1" u="sng" dirty="0"/>
              <a:t>„</a:t>
            </a:r>
            <a:r>
              <a:rPr lang="ro-RO" sz="2000" b="1" i="1" dirty="0"/>
              <a:t>să </a:t>
            </a:r>
            <a:r>
              <a:rPr lang="ro-RO" sz="2000" b="1" i="1" dirty="0" err="1"/>
              <a:t>ştii</a:t>
            </a:r>
            <a:r>
              <a:rPr lang="ro-RO" sz="2000" b="1" i="1" dirty="0"/>
              <a:t> de bine că fac moarte de om </a:t>
            </a:r>
            <a:r>
              <a:rPr lang="ro-RO" sz="2000" b="1" i="1" dirty="0" err="1"/>
              <a:t>şi</a:t>
            </a:r>
            <a:r>
              <a:rPr lang="ro-RO" sz="2000" b="1" i="1" dirty="0"/>
              <a:t> tot a mea ai să fii.”</a:t>
            </a:r>
          </a:p>
          <a:p>
            <a:r>
              <a:rPr lang="ro-RO" sz="2000" dirty="0" err="1" smtClean="0"/>
              <a:t>Relaţia</a:t>
            </a:r>
            <a:r>
              <a:rPr lang="ro-RO" sz="2000" dirty="0" smtClean="0"/>
              <a:t> </a:t>
            </a:r>
            <a:r>
              <a:rPr lang="ro-RO" sz="2000" dirty="0"/>
              <a:t>adulteră a celor doi este descoperită de George, care </a:t>
            </a:r>
            <a:r>
              <a:rPr lang="ro-RO" sz="2000" dirty="0" err="1"/>
              <a:t>pregăteşte</a:t>
            </a:r>
            <a:r>
              <a:rPr lang="ro-RO" sz="2000" dirty="0"/>
              <a:t> </a:t>
            </a:r>
            <a:r>
              <a:rPr lang="ro-RO" sz="2000" dirty="0" smtClean="0"/>
              <a:t>răzbunarea. </a:t>
            </a:r>
            <a:r>
              <a:rPr lang="ro-RO" sz="2000" b="1" dirty="0" smtClean="0"/>
              <a:t>Bărbatul </a:t>
            </a:r>
            <a:r>
              <a:rPr lang="ro-RO" sz="2000" b="1" dirty="0" err="1"/>
              <a:t>înşelat</a:t>
            </a:r>
            <a:r>
              <a:rPr lang="ro-RO" sz="2000" b="1" dirty="0"/>
              <a:t> </a:t>
            </a:r>
            <a:r>
              <a:rPr lang="ro-RO" sz="2000" b="1" dirty="0" err="1"/>
              <a:t>îşi</a:t>
            </a:r>
            <a:r>
              <a:rPr lang="ro-RO" sz="2000" b="1" dirty="0"/>
              <a:t> ucide rivalul cu lovituri de sapă.</a:t>
            </a:r>
          </a:p>
          <a:p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Sfârşitul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lui Ion este perfect motivat estetic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şi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moral; vinovat de propria decădere morală, răspunzător de moartea Anei, tulburând </a:t>
            </a:r>
            <a:r>
              <a:rPr lang="ro-RO" sz="2000" b="1" i="1" dirty="0" err="1">
                <a:solidFill>
                  <a:schemeClr val="accent1">
                    <a:lumMod val="75000"/>
                  </a:schemeClr>
                </a:solidFill>
              </a:rPr>
              <a:t>liniştea</a:t>
            </a:r>
            <a:r>
              <a:rPr lang="ro-RO" sz="2000" b="1" i="1" dirty="0">
                <a:solidFill>
                  <a:schemeClr val="accent1">
                    <a:lumMod val="75000"/>
                  </a:schemeClr>
                </a:solidFill>
              </a:rPr>
              <a:t> unui cămin, Ion este pedepsit.</a:t>
            </a:r>
          </a:p>
          <a:p>
            <a:endParaRPr lang="ro-RO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744824" y="37018"/>
            <a:ext cx="101703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stellar" panose="020A0402060406010301" pitchFamily="18" charset="0"/>
              </a:rPr>
              <a:t>Ion</a:t>
            </a: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028" y="2465134"/>
            <a:ext cx="3553613" cy="3655748"/>
          </a:xfrm>
        </p:spPr>
        <p:txBody>
          <a:bodyPr>
            <a:normAutofit/>
          </a:bodyPr>
          <a:lstStyle/>
          <a:p>
            <a:r>
              <a:rPr lang="ro-RO" sz="2000" b="1" dirty="0">
                <a:solidFill>
                  <a:schemeClr val="accent1">
                    <a:lumMod val="75000"/>
                  </a:schemeClr>
                </a:solidFill>
              </a:rPr>
              <a:t>Prototipul lui Ion vine </a:t>
            </a:r>
            <a:r>
              <a:rPr lang="ro-RO" sz="2000" b="1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ro-RO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sz="2000" b="1" dirty="0">
                <a:solidFill>
                  <a:schemeClr val="accent1">
                    <a:lumMod val="75000"/>
                  </a:schemeClr>
                </a:solidFill>
              </a:rPr>
              <a:t>la </a:t>
            </a:r>
            <a:r>
              <a:rPr lang="ro-RO" sz="2000" b="1" dirty="0" err="1" smtClean="0">
                <a:solidFill>
                  <a:schemeClr val="accent1">
                    <a:lumMod val="75000"/>
                  </a:schemeClr>
                </a:solidFill>
              </a:rPr>
              <a:t>amintir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ile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autorului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000" dirty="0" smtClean="0"/>
              <a:t>c</a:t>
            </a:r>
            <a:r>
              <a:rPr lang="ro-RO" sz="2000" dirty="0" smtClean="0"/>
              <a:t>â</a:t>
            </a:r>
            <a:r>
              <a:rPr lang="en-US" sz="2000" dirty="0" err="1" smtClean="0"/>
              <a:t>nd</a:t>
            </a:r>
            <a:r>
              <a:rPr lang="ro-RO" sz="2000" dirty="0" smtClean="0"/>
              <a:t> </a:t>
            </a:r>
            <a:r>
              <a:rPr lang="ro-RO" sz="2000" dirty="0"/>
              <a:t>vorbise cu un fecior </a:t>
            </a:r>
            <a:r>
              <a:rPr lang="ro-RO" sz="2000" dirty="0" smtClean="0"/>
              <a:t>muncitor </a:t>
            </a:r>
            <a:r>
              <a:rPr lang="ro-RO" sz="2000" dirty="0"/>
              <a:t>și sărac</a:t>
            </a:r>
            <a:r>
              <a:rPr lang="ro-RO" sz="2000" dirty="0" smtClean="0"/>
              <a:t>,</a:t>
            </a:r>
            <a:r>
              <a:rPr lang="en-US" sz="2000" dirty="0" smtClean="0"/>
              <a:t> </a:t>
            </a:r>
            <a:r>
              <a:rPr lang="ro-RO" sz="2000" dirty="0" smtClean="0"/>
              <a:t>care </a:t>
            </a:r>
            <a:r>
              <a:rPr lang="ro-RO" sz="2000" dirty="0"/>
              <a:t>se plângea de faptul că nu are pământuri ca și când ar fi o problemă foarte importantă a sa</a:t>
            </a:r>
            <a:r>
              <a:rPr lang="ro-RO" sz="2000" dirty="0" smtClean="0"/>
              <a:t>,</a:t>
            </a:r>
            <a:r>
              <a:rPr lang="en-US" sz="2000" dirty="0" smtClean="0"/>
              <a:t> </a:t>
            </a:r>
            <a:r>
              <a:rPr lang="ro-RO" sz="2000" dirty="0" smtClean="0"/>
              <a:t>plângând </a:t>
            </a:r>
            <a:r>
              <a:rPr lang="ro-RO" sz="2000" dirty="0"/>
              <a:t>cu lacrimi.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8548" y="-124074"/>
            <a:ext cx="34483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Ion</a:t>
            </a:r>
            <a:endParaRPr lang="en-US" sz="8000" b="1" i="1" dirty="0">
              <a:solidFill>
                <a:schemeClr val="tx1">
                  <a:lumMod val="95000"/>
                  <a:lumOff val="5000"/>
                </a:schemeClr>
              </a:solidFill>
              <a:latin typeface="Bodoni MT Black" panose="02070A030806060202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2739" y="1393668"/>
            <a:ext cx="6076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personaj</a:t>
            </a:r>
            <a:r>
              <a:rPr lang="en-US" sz="4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 </a:t>
            </a:r>
            <a:r>
              <a:rPr lang="en-US" sz="4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inspirat</a:t>
            </a:r>
            <a:r>
              <a:rPr lang="en-US" sz="4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 din </a:t>
            </a:r>
            <a:r>
              <a:rPr lang="en-US" sz="4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realitate</a:t>
            </a:r>
            <a:endParaRPr lang="en-US" sz="4000" b="1" i="1" dirty="0">
              <a:solidFill>
                <a:schemeClr val="tx1">
                  <a:lumMod val="65000"/>
                  <a:lumOff val="35000"/>
                </a:schemeClr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666" y="2633162"/>
            <a:ext cx="2761333" cy="4224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666" y="-124074"/>
            <a:ext cx="2761333" cy="4229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80" y="2163429"/>
            <a:ext cx="3027223" cy="46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1027</TotalTime>
  <Words>2713</Words>
  <Application>Microsoft Office PowerPoint</Application>
  <PresentationFormat>Custom</PresentationFormat>
  <Paragraphs>115</Paragraphs>
  <Slides>25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Wisp</vt:lpstr>
      <vt:lpstr>PERSONAJUL ION</vt:lpstr>
      <vt:lpstr>Personajul</vt:lpstr>
      <vt:lpstr>PowerPoint Presentation</vt:lpstr>
      <vt:lpstr>PowerPoint Presentation</vt:lpstr>
      <vt:lpstr>PowerPoint Presentation</vt:lpstr>
      <vt:lpstr>Scena cositului</vt:lpstr>
      <vt:lpstr>Capitolul 3 </vt:lpstr>
      <vt:lpstr>PowerPoint Presentation</vt:lpstr>
      <vt:lpstr>PowerPoint Presentation</vt:lpstr>
      <vt:lpstr>PowerPoint Presentation</vt:lpstr>
      <vt:lpstr> Conflictul exterior  </vt:lpstr>
      <vt:lpstr>PowerPoint Presentation</vt:lpstr>
      <vt:lpstr>PowerPoint Presentation</vt:lpstr>
      <vt:lpstr>Conflictul  interior  al protagonistului</vt:lpstr>
      <vt:lpstr>Patima pentru pământ</vt:lpstr>
      <vt:lpstr>Cum ajunge să obțină pământul dorit</vt:lpstr>
      <vt:lpstr>Relația protagonistului cu pământul</vt:lpstr>
      <vt:lpstr>PowerPoint Presentation</vt:lpstr>
      <vt:lpstr>PowerPoint Presentation</vt:lpstr>
      <vt:lpstr>Caracterizarea directa</vt:lpstr>
      <vt:lpstr>PowerPoint Presentation</vt:lpstr>
      <vt:lpstr>PowerPoint Presentation</vt:lpstr>
      <vt:lpstr>PowerPoint Presentation</vt:lpstr>
      <vt:lpstr>PowerPoint Presentation</vt:lpstr>
      <vt:lpstr>Sfârșit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Gasca</dc:creator>
  <cp:lastModifiedBy>Windows User</cp:lastModifiedBy>
  <cp:revision>93</cp:revision>
  <dcterms:created xsi:type="dcterms:W3CDTF">2018-02-19T14:44:31Z</dcterms:created>
  <dcterms:modified xsi:type="dcterms:W3CDTF">2018-02-27T20:59:06Z</dcterms:modified>
</cp:coreProperties>
</file>